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Lst>
  <p:sldSz cy="5143500" cx="9144000"/>
  <p:notesSz cx="6858000" cy="9144000"/>
  <p:embeddedFontLst>
    <p:embeddedFont>
      <p:font typeface="Montserrat"/>
      <p:regular r:id="rId28"/>
      <p:bold r:id="rId29"/>
      <p:italic r:id="rId30"/>
      <p:boldItalic r:id="rId31"/>
    </p:embeddedFont>
    <p:embeddedFont>
      <p:font typeface="Helvetica Neue"/>
      <p:regular r:id="rId32"/>
      <p:bold r:id="rId33"/>
      <p:italic r:id="rId34"/>
      <p:boldItalic r:id="rId3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1" name="Marco Boschi"/>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52195192-51BC-48E3-9AE7-C9F73CAA9BE3}">
  <a:tblStyle styleId="{52195192-51BC-48E3-9AE7-C9F73CAA9BE3}" styleName="Table_0">
    <a:wholeTbl>
      <a:tcTxStyle>
        <a:font>
          <a:latin typeface="Arial"/>
          <a:ea typeface="Arial"/>
          <a:cs typeface="Arial"/>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2B85907B-A750-4259-970F-4D0E7C6D8100}" styleName="Table_1">
    <a:wholeTbl>
      <a:tcTxStyle>
        <a:font>
          <a:latin typeface="Arial"/>
          <a:ea typeface="Arial"/>
          <a:cs typeface="Arial"/>
        </a:font>
        <a:srgbClr val="000000"/>
      </a:tcTxStyle>
      <a:tcStyle>
        <a:tcBdr>
          <a:left>
            <a:ln cap="flat" cmpd="sng" w="6350">
              <a:solidFill>
                <a:srgbClr val="000000"/>
              </a:solidFill>
              <a:prstDash val="solid"/>
              <a:round/>
              <a:headEnd len="sm" w="sm" type="none"/>
              <a:tailEnd len="sm" w="sm" type="none"/>
            </a:ln>
          </a:left>
          <a:right>
            <a:ln cap="flat" cmpd="sng" w="6350">
              <a:solidFill>
                <a:srgbClr val="000000"/>
              </a:solidFill>
              <a:prstDash val="solid"/>
              <a:round/>
              <a:headEnd len="sm" w="sm" type="none"/>
              <a:tailEnd len="sm" w="sm" type="none"/>
            </a:ln>
          </a:right>
          <a:top>
            <a:ln cap="flat" cmpd="sng" w="6350">
              <a:solidFill>
                <a:srgbClr val="000000"/>
              </a:solidFill>
              <a:prstDash val="solid"/>
              <a:round/>
              <a:headEnd len="sm" w="sm" type="none"/>
              <a:tailEnd len="sm" w="sm" type="none"/>
            </a:ln>
          </a:top>
          <a:bottom>
            <a:ln cap="flat" cmpd="sng" w="6350">
              <a:solidFill>
                <a:srgbClr val="000000"/>
              </a:solidFill>
              <a:prstDash val="solid"/>
              <a:round/>
              <a:headEnd len="sm" w="sm" type="none"/>
              <a:tailEnd len="sm" w="sm" type="none"/>
            </a:ln>
          </a:bottom>
          <a:insideH>
            <a:ln cap="flat" cmpd="sng" w="6350">
              <a:solidFill>
                <a:srgbClr val="000000"/>
              </a:solidFill>
              <a:prstDash val="solid"/>
              <a:round/>
              <a:headEnd len="sm" w="sm" type="none"/>
              <a:tailEnd len="sm" w="sm" type="none"/>
            </a:ln>
          </a:insideH>
          <a:insideV>
            <a:ln cap="flat" cmpd="sng" w="6350">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231A2C05-FF0D-4B34-B56A-15E58B810D7A}" styleName="Table_2">
    <a:wholeTbl>
      <a:tcTxStyle>
        <a:font>
          <a:latin typeface="Arial"/>
          <a:ea typeface="Arial"/>
          <a:cs typeface="Arial"/>
        </a:font>
        <a:srgbClr val="000000"/>
      </a:tcTxStyle>
      <a:tcStyle>
        <a:tcBdr>
          <a:left>
            <a:ln cap="flat" cmpd="sng" w="9525">
              <a:solidFill>
                <a:srgbClr val="000000"/>
              </a:solidFill>
              <a:prstDash val="solid"/>
              <a:round/>
              <a:headEnd len="sm" w="sm" type="none"/>
              <a:tailEnd len="sm" w="sm" type="none"/>
            </a:ln>
          </a:left>
          <a:right>
            <a:ln cap="flat" cmpd="sng" w="9525">
              <a:solidFill>
                <a:srgbClr val="000000"/>
              </a:solidFill>
              <a:prstDash val="solid"/>
              <a:round/>
              <a:headEnd len="sm" w="sm" type="none"/>
              <a:tailEnd len="sm" w="sm" type="none"/>
            </a:ln>
          </a:right>
          <a:top>
            <a:ln cap="flat" cmpd="sng" w="9525">
              <a:solidFill>
                <a:srgbClr val="000000"/>
              </a:solidFill>
              <a:prstDash val="solid"/>
              <a:round/>
              <a:headEnd len="sm" w="sm" type="none"/>
              <a:tailEnd len="sm" w="sm" type="none"/>
            </a:ln>
          </a:top>
          <a:bottom>
            <a:ln cap="flat" cmpd="sng" w="9525">
              <a:solidFill>
                <a:srgbClr val="000000"/>
              </a:solidFill>
              <a:prstDash val="solid"/>
              <a:round/>
              <a:headEnd len="sm" w="sm" type="none"/>
              <a:tailEnd len="sm" w="sm" type="none"/>
            </a:ln>
          </a:bottom>
          <a:insideH>
            <a:ln cap="flat" cmpd="sng" w="9525">
              <a:solidFill>
                <a:srgbClr val="000000"/>
              </a:solidFill>
              <a:prstDash val="solid"/>
              <a:round/>
              <a:headEnd len="sm" w="sm" type="none"/>
              <a:tailEnd len="sm" w="sm" type="none"/>
            </a:ln>
          </a:insideH>
          <a:insideV>
            <a:ln cap="flat" cmpd="sng" w="9525">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font" Target="fonts/Montserrat-regular.fntdata"/><Relationship Id="rId27" Type="http://schemas.openxmlformats.org/officeDocument/2006/relationships/slide" Target="slides/slide20.xml"/><Relationship Id="rId5" Type="http://schemas.openxmlformats.org/officeDocument/2006/relationships/commentAuthors" Target="commentAuthors.xml"/><Relationship Id="rId6" Type="http://schemas.openxmlformats.org/officeDocument/2006/relationships/slideMaster" Target="slideMasters/slideMaster1.xml"/><Relationship Id="rId29" Type="http://schemas.openxmlformats.org/officeDocument/2006/relationships/font" Target="fonts/Montserrat-bold.fntdata"/><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font" Target="fonts/Montserrat-boldItalic.fntdata"/><Relationship Id="rId30" Type="http://schemas.openxmlformats.org/officeDocument/2006/relationships/font" Target="fonts/Montserrat-italic.fntdata"/><Relationship Id="rId11" Type="http://schemas.openxmlformats.org/officeDocument/2006/relationships/slide" Target="slides/slide4.xml"/><Relationship Id="rId33" Type="http://schemas.openxmlformats.org/officeDocument/2006/relationships/font" Target="fonts/HelveticaNeue-bold.fntdata"/><Relationship Id="rId10" Type="http://schemas.openxmlformats.org/officeDocument/2006/relationships/slide" Target="slides/slide3.xml"/><Relationship Id="rId32" Type="http://schemas.openxmlformats.org/officeDocument/2006/relationships/font" Target="fonts/HelveticaNeue-regular.fntdata"/><Relationship Id="rId13" Type="http://schemas.openxmlformats.org/officeDocument/2006/relationships/slide" Target="slides/slide6.xml"/><Relationship Id="rId35" Type="http://schemas.openxmlformats.org/officeDocument/2006/relationships/font" Target="fonts/HelveticaNeue-boldItalic.fntdata"/><Relationship Id="rId12" Type="http://schemas.openxmlformats.org/officeDocument/2006/relationships/slide" Target="slides/slide5.xml"/><Relationship Id="rId34" Type="http://schemas.openxmlformats.org/officeDocument/2006/relationships/font" Target="fonts/HelveticaNeue-italic.fntdata"/><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18-12-09T09:49:37.048">
    <p:pos x="43" y="2860"/>
    <p:text>Per contatti usare boschi95@gmail.com</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 name="Shape 54"/>
        <p:cNvGrpSpPr/>
        <p:nvPr/>
      </p:nvGrpSpPr>
      <p:grpSpPr>
        <a:xfrm>
          <a:off x="0" y="0"/>
          <a:ext cx="0" cy="0"/>
          <a:chOff x="0" y="0"/>
          <a:chExt cx="0" cy="0"/>
        </a:xfrm>
      </p:grpSpPr>
      <p:sp>
        <p:nvSpPr>
          <p:cNvPr id="55" name="Google Shape;55;g47c06662ac_1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 name="Google Shape;56;g47c06662ac_1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Buongiorno a tutti, sono Marco Rossini del gruppo PLSZ Team, a cui è stata assegnata l’azienda VEM Sistemi.</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33b159c2b6_3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33b159c2b6_3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Infine, se i dipendenti abbandonano un ambiente, il sistema di intelligenza artificiale lo rileva, spegnendo completamente (o attenuando al minimo, a seconda delle scelte del cliente) le luci. </a:t>
            </a:r>
            <a:endParaRPr/>
          </a:p>
          <a:p>
            <a:pPr indent="0" lvl="0" marL="0" rtl="0" algn="l">
              <a:spcBef>
                <a:spcPts val="0"/>
              </a:spcBef>
              <a:spcAft>
                <a:spcPts val="0"/>
              </a:spcAft>
              <a:buNone/>
            </a:pPr>
            <a:r>
              <a:rPr lang="en"/>
              <a:t>L’interno sistema è gestito da un server centralizzato facilmente configurabile, e può essere consultato in qualsiasi momento per monitorare con semplicità informazioni su tutti i locali (come consumi, o luci guastate). </a:t>
            </a:r>
            <a:endParaRPr/>
          </a:p>
          <a:p>
            <a:pPr indent="0" lvl="0" marL="0" rtl="0" algn="l">
              <a:spcBef>
                <a:spcPts val="0"/>
              </a:spcBef>
              <a:spcAft>
                <a:spcPts val="0"/>
              </a:spcAft>
              <a:buNone/>
            </a:pPr>
            <a:r>
              <a:rPr lang="en"/>
              <a:t>I guasti sono segnalati immediatamente nell’istante in cui questi si verificano all’ente preposto alla sua riparazione, </a:t>
            </a:r>
            <a:r>
              <a:rPr lang="en">
                <a:solidFill>
                  <a:schemeClr val="dk1"/>
                </a:solidFill>
              </a:rPr>
              <a:t>sollevando l’impresa cliente</a:t>
            </a:r>
            <a:r>
              <a:rPr lang="en">
                <a:solidFill>
                  <a:schemeClr val="dk1"/>
                </a:solidFill>
              </a:rPr>
              <a:t> da laboriosi oneri.</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49c4f0a5fc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49c4f0a5fc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 vantaggi che Shyne offre sono:</a:t>
            </a:r>
            <a:endParaRPr/>
          </a:p>
          <a:p>
            <a:pPr indent="0" lvl="0" marL="0" rtl="0" algn="l">
              <a:spcBef>
                <a:spcPts val="0"/>
              </a:spcBef>
              <a:spcAft>
                <a:spcPts val="0"/>
              </a:spcAft>
              <a:buNone/>
            </a:pPr>
            <a:r>
              <a:rPr lang="en"/>
              <a:t>– </a:t>
            </a:r>
            <a:r>
              <a:rPr b="1" lang="en"/>
              <a:t>risparmio economico</a:t>
            </a:r>
            <a:r>
              <a:rPr lang="en"/>
              <a:t>, cancellando gli sprechi e sollevando l’azienda dall’impiego di personale deputato alla segnalazione dei guasti</a:t>
            </a:r>
            <a:endParaRPr/>
          </a:p>
          <a:p>
            <a:pPr indent="0" lvl="0" marL="0" rtl="0" algn="l">
              <a:spcBef>
                <a:spcPts val="0"/>
              </a:spcBef>
              <a:spcAft>
                <a:spcPts val="0"/>
              </a:spcAft>
              <a:buNone/>
            </a:pPr>
            <a:r>
              <a:rPr lang="en"/>
              <a:t>– </a:t>
            </a:r>
            <a:r>
              <a:rPr b="1" lang="en"/>
              <a:t>gestione autonoma</a:t>
            </a:r>
            <a:r>
              <a:rPr lang="en"/>
              <a:t> dell’intero impianto di illuminazione, cancellando per sempre gli interruttori fisici dalle stanze e regolando l’illuminazione di tutti gli ambienti in funzione delle reali necessità</a:t>
            </a:r>
            <a:endParaRPr/>
          </a:p>
          <a:p>
            <a:pPr indent="0" lvl="0" marL="0" rtl="0" algn="l">
              <a:spcBef>
                <a:spcPts val="0"/>
              </a:spcBef>
              <a:spcAft>
                <a:spcPts val="0"/>
              </a:spcAft>
              <a:buNone/>
            </a:pPr>
            <a:r>
              <a:rPr lang="en"/>
              <a:t>– </a:t>
            </a:r>
            <a:r>
              <a:rPr b="1" lang="en"/>
              <a:t>manutenzione automatica</a:t>
            </a:r>
            <a:r>
              <a:rPr lang="en"/>
              <a:t>, </a:t>
            </a:r>
            <a:r>
              <a:rPr lang="en">
                <a:solidFill>
                  <a:schemeClr val="dk1"/>
                </a:solidFill>
              </a:rPr>
              <a:t>segnalando</a:t>
            </a:r>
            <a:r>
              <a:rPr lang="en">
                <a:solidFill>
                  <a:schemeClr val="dk1"/>
                </a:solidFill>
              </a:rPr>
              <a:t> immediatamente all’ente preposto i guasti nell’istante in cui questi si verificano, sollevando l’impresa cliente da questo compito</a:t>
            </a:r>
            <a:endParaRPr>
              <a:solidFill>
                <a:schemeClr val="dk1"/>
              </a:solidFill>
            </a:endParaRPr>
          </a:p>
          <a:p>
            <a:pPr indent="0" lvl="0" marL="0" rtl="0" algn="l">
              <a:spcBef>
                <a:spcPts val="0"/>
              </a:spcBef>
              <a:spcAft>
                <a:spcPts val="0"/>
              </a:spcAft>
              <a:buNone/>
            </a:pPr>
            <a:r>
              <a:rPr lang="en">
                <a:solidFill>
                  <a:schemeClr val="dk1"/>
                </a:solidFill>
              </a:rPr>
              <a:t>– </a:t>
            </a:r>
            <a:r>
              <a:rPr b="1" lang="en">
                <a:solidFill>
                  <a:schemeClr val="dk1"/>
                </a:solidFill>
              </a:rPr>
              <a:t>produttività e benessere</a:t>
            </a:r>
            <a:r>
              <a:rPr lang="en">
                <a:solidFill>
                  <a:schemeClr val="dk1"/>
                </a:solidFill>
              </a:rPr>
              <a:t>, annullando lo stress causato da un’erogazione inadeguata di luce, garantendo sempre la quantità ottimale di luce per permettere la massima produttività e tagliando le frequenze di luce blu nelle ore serali</a:t>
            </a:r>
            <a:endParaRPr>
              <a:solidFill>
                <a:schemeClr val="dk1"/>
              </a:solidFill>
            </a:endParaRPr>
          </a:p>
          <a:p>
            <a:pPr indent="0" lvl="0" marL="0" rtl="0" algn="l">
              <a:spcBef>
                <a:spcPts val="0"/>
              </a:spcBef>
              <a:spcAft>
                <a:spcPts val="0"/>
              </a:spcAft>
              <a:buNone/>
            </a:pPr>
            <a:r>
              <a:rPr lang="en">
                <a:solidFill>
                  <a:schemeClr val="dk1"/>
                </a:solidFill>
              </a:rPr>
              <a:t>– </a:t>
            </a:r>
            <a:r>
              <a:rPr b="1" lang="en">
                <a:solidFill>
                  <a:schemeClr val="dk1"/>
                </a:solidFill>
              </a:rPr>
              <a:t>trasparenza</a:t>
            </a:r>
            <a:r>
              <a:rPr lang="en">
                <a:solidFill>
                  <a:schemeClr val="dk1"/>
                </a:solidFill>
              </a:rPr>
              <a:t>, poiché permette al cliente di visualizzare in qualsiasi momento informazioni in tempo reale sui consumi di tutti gli ambienti, stime sui consumi futuri e guasti all’impianto</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49e817e0ac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49e817e0ac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Ma perché scegliere Shyne? Perché Shyne offre di più rispetto ai principali competitor esistenti nel settore, arrivando laddove essi non arrivano. Relativamente ad alcuni dei principali punti di forza offerti dai competitors, Shyne è:</a:t>
            </a:r>
            <a:endParaRPr>
              <a:solidFill>
                <a:schemeClr val="dk1"/>
              </a:solidFill>
            </a:endParaRPr>
          </a:p>
          <a:p>
            <a:pPr indent="0" lvl="0" marL="0" rtl="0" algn="l">
              <a:spcBef>
                <a:spcPts val="0"/>
              </a:spcBef>
              <a:spcAft>
                <a:spcPts val="0"/>
              </a:spcAft>
              <a:buNone/>
            </a:pPr>
            <a:r>
              <a:rPr lang="en">
                <a:solidFill>
                  <a:schemeClr val="dk1"/>
                </a:solidFill>
              </a:rPr>
              <a:t>– </a:t>
            </a:r>
            <a:r>
              <a:rPr b="1" lang="en">
                <a:solidFill>
                  <a:schemeClr val="dk1"/>
                </a:solidFill>
              </a:rPr>
              <a:t>controllare autonomamente tutti gli ambienti</a:t>
            </a:r>
            <a:r>
              <a:rPr lang="en">
                <a:solidFill>
                  <a:schemeClr val="dk1"/>
                </a:solidFill>
              </a:rPr>
              <a:t>, che è più che automatico (no scheduling orari, ma intelligenza artificiale), adeguandosi alle abitudini ed agli impegni dei dipendenti grazie all’uso di intelligenza artificiale</a:t>
            </a:r>
            <a:endParaRPr>
              <a:solidFill>
                <a:schemeClr val="dk1"/>
              </a:solidFill>
            </a:endParaRPr>
          </a:p>
          <a:p>
            <a:pPr indent="0" lvl="0" marL="0" rtl="0" algn="l">
              <a:spcBef>
                <a:spcPts val="0"/>
              </a:spcBef>
              <a:spcAft>
                <a:spcPts val="0"/>
              </a:spcAft>
              <a:buNone/>
            </a:pPr>
            <a:r>
              <a:rPr lang="en">
                <a:solidFill>
                  <a:schemeClr val="dk1"/>
                </a:solidFill>
              </a:rPr>
              <a:t>– </a:t>
            </a:r>
            <a:r>
              <a:rPr b="1" lang="en">
                <a:solidFill>
                  <a:schemeClr val="dk1"/>
                </a:solidFill>
              </a:rPr>
              <a:t>controllare in modo autonomo le singole luci</a:t>
            </a:r>
            <a:r>
              <a:rPr lang="en">
                <a:solidFill>
                  <a:schemeClr val="dk1"/>
                </a:solidFill>
              </a:rPr>
              <a:t>, spegnendole o accendendole in maniera </a:t>
            </a:r>
            <a:r>
              <a:rPr b="1" lang="en">
                <a:solidFill>
                  <a:schemeClr val="dk1"/>
                </a:solidFill>
              </a:rPr>
              <a:t>selettiva</a:t>
            </a:r>
            <a:endParaRPr b="1">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è in grado di garantire il massimo </a:t>
            </a:r>
            <a:r>
              <a:rPr b="1" lang="en">
                <a:solidFill>
                  <a:schemeClr val="dk1"/>
                </a:solidFill>
              </a:rPr>
              <a:t>comfort visivo</a:t>
            </a:r>
            <a:r>
              <a:rPr lang="en">
                <a:solidFill>
                  <a:schemeClr val="dk1"/>
                </a:solidFill>
              </a:rPr>
              <a:t> regolando la quantità e la temperatura della luce in base alle condizioni interne, esterne e relative al momento della giornata, favorendo la </a:t>
            </a:r>
            <a:r>
              <a:rPr b="1" lang="en">
                <a:solidFill>
                  <a:schemeClr val="dk1"/>
                </a:solidFill>
              </a:rPr>
              <a:t>produttività</a:t>
            </a:r>
            <a:r>
              <a:rPr lang="en">
                <a:solidFill>
                  <a:schemeClr val="dk1"/>
                </a:solidFill>
              </a:rPr>
              <a:t> e il benessere al lavoro</a:t>
            </a:r>
            <a:endParaRPr b="1">
              <a:solidFill>
                <a:schemeClr val="dk1"/>
              </a:solidFill>
            </a:endParaRPr>
          </a:p>
          <a:p>
            <a:pPr indent="0" lvl="0" marL="0" rtl="0" algn="l">
              <a:spcBef>
                <a:spcPts val="0"/>
              </a:spcBef>
              <a:spcAft>
                <a:spcPts val="0"/>
              </a:spcAft>
              <a:buNone/>
            </a:pPr>
            <a:r>
              <a:rPr lang="en">
                <a:solidFill>
                  <a:schemeClr val="dk1"/>
                </a:solidFill>
              </a:rPr>
              <a:t>– in grado di </a:t>
            </a:r>
            <a:r>
              <a:rPr b="1" lang="en">
                <a:solidFill>
                  <a:schemeClr val="dk1"/>
                </a:solidFill>
              </a:rPr>
              <a:t>rilevare la luce naturale</a:t>
            </a:r>
            <a:r>
              <a:rPr lang="en">
                <a:solidFill>
                  <a:schemeClr val="dk1"/>
                </a:solidFill>
              </a:rPr>
              <a:t> già presente nell’ambiente, cancellando gli sprechi</a:t>
            </a:r>
            <a:endParaRPr>
              <a:solidFill>
                <a:schemeClr val="dk1"/>
              </a:solidFill>
            </a:endParaRPr>
          </a:p>
          <a:p>
            <a:pPr indent="0" lvl="0" marL="0" rtl="0" algn="l">
              <a:spcBef>
                <a:spcPts val="0"/>
              </a:spcBef>
              <a:spcAft>
                <a:spcPts val="0"/>
              </a:spcAft>
              <a:buNone/>
            </a:pPr>
            <a:r>
              <a:rPr lang="en">
                <a:solidFill>
                  <a:schemeClr val="dk1"/>
                </a:solidFill>
              </a:rPr>
              <a:t>– perché è </a:t>
            </a:r>
            <a:r>
              <a:rPr b="1" lang="en">
                <a:solidFill>
                  <a:schemeClr val="dk1"/>
                </a:solidFill>
              </a:rPr>
              <a:t>semplice da usare</a:t>
            </a:r>
            <a:r>
              <a:rPr lang="en">
                <a:solidFill>
                  <a:schemeClr val="dk1"/>
                </a:solidFill>
              </a:rPr>
              <a:t>, poiché si basa su un’interfaccia semplice e user-friendly</a:t>
            </a:r>
            <a:endParaRPr>
              <a:solidFill>
                <a:schemeClr val="dk1"/>
              </a:solidFill>
            </a:endParaRPr>
          </a:p>
          <a:p>
            <a:pPr indent="0" lvl="0" marL="0" rtl="0" algn="l">
              <a:spcBef>
                <a:spcPts val="0"/>
              </a:spcBef>
              <a:spcAft>
                <a:spcPts val="0"/>
              </a:spcAft>
              <a:buNone/>
            </a:pPr>
            <a:r>
              <a:rPr lang="en">
                <a:solidFill>
                  <a:schemeClr val="dk1"/>
                </a:solidFill>
              </a:rPr>
              <a:t>– perché è un </a:t>
            </a:r>
            <a:r>
              <a:rPr b="1" lang="en">
                <a:solidFill>
                  <a:schemeClr val="dk1"/>
                </a:solidFill>
              </a:rPr>
              <a:t>sistema perfettamente scalabile a grandi dimensioni</a:t>
            </a:r>
            <a:r>
              <a:rPr lang="en">
                <a:solidFill>
                  <a:schemeClr val="dk1"/>
                </a:solidFill>
              </a:rPr>
              <a:t>, poiché sfrutta un modulo software generico ed adattabile anche alle realtà delle grandi imprese</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Lascio ora la parola ai miei colleghi Matteo e Francesco per un sguardo più pratico sul funzionamento di questa tecnologia.</a:t>
            </a:r>
            <a:endParaRPr>
              <a:solidFill>
                <a:schemeClr val="dk1"/>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49bd2cf0e7_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49bd2cf0e7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Immaginate una tipica giornata di lavoro. Sono le 7 di mattina, e fuori è ancora buio.</a:t>
            </a:r>
            <a:endParaRPr/>
          </a:p>
          <a:p>
            <a:pPr indent="0" lvl="0" marL="0" rtl="0" algn="l">
              <a:spcBef>
                <a:spcPts val="0"/>
              </a:spcBef>
              <a:spcAft>
                <a:spcPts val="0"/>
              </a:spcAft>
              <a:buNone/>
            </a:pPr>
            <a:r>
              <a:rPr lang="en"/>
              <a:t>--- CLICK</a:t>
            </a:r>
            <a:endParaRPr/>
          </a:p>
          <a:p>
            <a:pPr indent="0" lvl="0" marL="0" rtl="0" algn="l">
              <a:spcBef>
                <a:spcPts val="0"/>
              </a:spcBef>
              <a:spcAft>
                <a:spcPts val="0"/>
              </a:spcAft>
              <a:buNone/>
            </a:pPr>
            <a:r>
              <a:rPr lang="en"/>
              <a:t>La luce del corridoio vi assiste mentre procedete a tentoni verso l’interruttore delle luci, e con un click la stanza si illumina in un flash abbagliante.</a:t>
            </a:r>
            <a:endParaRPr/>
          </a:p>
          <a:p>
            <a:pPr indent="0" lvl="0" marL="0" rtl="0" algn="l">
              <a:spcBef>
                <a:spcPts val="0"/>
              </a:spcBef>
              <a:spcAft>
                <a:spcPts val="0"/>
              </a:spcAft>
              <a:buNone/>
            </a:pPr>
            <a:r>
              <a:rPr lang="en"/>
              <a:t>--- CLICK</a:t>
            </a:r>
            <a:endParaRPr/>
          </a:p>
          <a:p>
            <a:pPr indent="0" lvl="0" marL="0" rtl="0" algn="l">
              <a:spcBef>
                <a:spcPts val="0"/>
              </a:spcBef>
              <a:spcAft>
                <a:spcPts val="0"/>
              </a:spcAft>
              <a:buNone/>
            </a:pPr>
            <a:r>
              <a:rPr lang="en"/>
              <a:t>Ora immaginate, invece, di mettere piede nell’ufficio, ed essere accolti da una luce tiepida e tenue, che si scalda man mano che raggiungete la vostra scrivania, dando ai vostri occhi il tempo di acclimatarsi.</a:t>
            </a:r>
            <a:endParaRPr/>
          </a:p>
          <a:p>
            <a:pPr indent="0" lvl="0" marL="0" rtl="0" algn="l">
              <a:spcBef>
                <a:spcPts val="0"/>
              </a:spcBef>
              <a:spcAft>
                <a:spcPts val="0"/>
              </a:spcAft>
              <a:buNone/>
            </a:pPr>
            <a:r>
              <a:rPr lang="en"/>
              <a:t>--- CLICK</a:t>
            </a:r>
            <a:endParaRPr/>
          </a:p>
          <a:p>
            <a:pPr indent="0" lvl="0" marL="0" rtl="0" algn="l">
              <a:spcBef>
                <a:spcPts val="0"/>
              </a:spcBef>
              <a:spcAft>
                <a:spcPts val="0"/>
              </a:spcAft>
              <a:buNone/>
            </a:pPr>
            <a:r>
              <a:rPr lang="en"/>
              <a:t>Non è solo una questione di confort. Nell’angolo in alto a destra un indicatore mostra il livello di consumo energetico in tempo reale.</a:t>
            </a:r>
            <a:endParaRPr/>
          </a:p>
          <a:p>
            <a:pPr indent="0" lvl="0" marL="0" rtl="0" algn="l">
              <a:spcBef>
                <a:spcPts val="0"/>
              </a:spcBef>
              <a:spcAft>
                <a:spcPts val="0"/>
              </a:spcAft>
              <a:buNone/>
            </a:pPr>
            <a:r>
              <a:rPr lang="en"/>
              <a:t>La giornata procede normalmente: tutti sono impegnati nel proprio lavoro, quando improvvisamente una luce si spegne. Seppure superficialmente semplice, questo può denotare tutta una serie di problemi all’impianto, che è bene affrontare immediatamente. Qualcuno dovrà allora prendersi il tempo di chiamare l’assistenza, di modo che </a:t>
            </a:r>
            <a:r>
              <a:rPr lang="en"/>
              <a:t>vengano </a:t>
            </a:r>
            <a:r>
              <a:rPr lang="en"/>
              <a:t>ad identificare e successivamente correggere il guasto.</a:t>
            </a:r>
            <a:endParaRPr/>
          </a:p>
          <a:p>
            <a:pPr indent="0" lvl="0" marL="0" rtl="0" algn="l">
              <a:spcBef>
                <a:spcPts val="0"/>
              </a:spcBef>
              <a:spcAft>
                <a:spcPts val="0"/>
              </a:spcAft>
              <a:buNone/>
            </a:pPr>
            <a:r>
              <a:rPr lang="en"/>
              <a:t>--- CLICK</a:t>
            </a:r>
            <a:endParaRPr/>
          </a:p>
          <a:p>
            <a:pPr indent="0" lvl="0" marL="0" rtl="0" algn="l">
              <a:spcBef>
                <a:spcPts val="0"/>
              </a:spcBef>
              <a:spcAft>
                <a:spcPts val="0"/>
              </a:spcAft>
              <a:buNone/>
            </a:pPr>
            <a:r>
              <a:rPr lang="en"/>
              <a:t>… Oppure. Non solo sarà Shyne ad inviare la mail senza sprecare il tempo di nessuno, ma la correderà dei dettagli di diagnostica del sistema: in modo che l’operatore impieghi meno tempo a risolvere il problema.</a:t>
            </a:r>
            <a:endParaRPr/>
          </a:p>
          <a:p>
            <a:pPr indent="0" lvl="0" marL="0" rtl="0" algn="l">
              <a:spcBef>
                <a:spcPts val="0"/>
              </a:spcBef>
              <a:spcAft>
                <a:spcPts val="0"/>
              </a:spcAft>
              <a:buNone/>
            </a:pPr>
            <a:r>
              <a:rPr lang="en"/>
              <a:t>--- CLICK</a:t>
            </a:r>
            <a:endParaRPr/>
          </a:p>
          <a:p>
            <a:pPr indent="0" lvl="0" marL="0" rtl="0" algn="l">
              <a:spcBef>
                <a:spcPts val="0"/>
              </a:spcBef>
              <a:spcAft>
                <a:spcPts val="0"/>
              </a:spcAft>
              <a:buNone/>
            </a:pPr>
            <a:r>
              <a:rPr lang="en"/>
              <a:t>Vediamo ora un</a:t>
            </a:r>
            <a:r>
              <a:rPr lang="en"/>
              <a:t>o</a:t>
            </a:r>
            <a:r>
              <a:rPr lang="en"/>
              <a:t> scenario che consenta di apprezzare, non solo gli aspetti automatici di Shyne, ma anche quelli autonomi: il turno notturno.</a:t>
            </a:r>
            <a:endParaRPr/>
          </a:p>
          <a:p>
            <a:pPr indent="0" lvl="0" marL="0" rtl="0" algn="l">
              <a:spcBef>
                <a:spcPts val="0"/>
              </a:spcBef>
              <a:spcAft>
                <a:spcPts val="0"/>
              </a:spcAft>
              <a:buNone/>
            </a:pPr>
            <a:r>
              <a:rPr lang="en"/>
              <a:t>--- CLICK</a:t>
            </a:r>
            <a:endParaRPr/>
          </a:p>
          <a:p>
            <a:pPr indent="0" lvl="0" marL="0" rtl="0" algn="l">
              <a:spcBef>
                <a:spcPts val="0"/>
              </a:spcBef>
              <a:spcAft>
                <a:spcPts val="0"/>
              </a:spcAft>
              <a:buNone/>
            </a:pPr>
            <a:r>
              <a:rPr lang="en"/>
              <a:t>Il sistema garantisce un ambiente di lavoro ottimale consumando meno energia possibile. Regola infine anche la temperatura di colore della luce, un dettaglio non apprezzabile ad occhio nudo, per aiutare a mantenere la concentrazione anche </a:t>
            </a:r>
            <a:r>
              <a:rPr lang="en">
                <a:solidFill>
                  <a:schemeClr val="dk1"/>
                </a:solidFill>
              </a:rPr>
              <a:t>nelle ultime e più faticose ore della sera,</a:t>
            </a:r>
            <a:endParaRPr>
              <a:solidFill>
                <a:schemeClr val="dk1"/>
              </a:solidFill>
            </a:endParaRPr>
          </a:p>
          <a:p>
            <a:pPr indent="0" lvl="0" marL="0" rtl="0" algn="l">
              <a:spcBef>
                <a:spcPts val="0"/>
              </a:spcBef>
              <a:spcAft>
                <a:spcPts val="0"/>
              </a:spcAft>
              <a:buNone/>
            </a:pPr>
            <a:r>
              <a:rPr lang="en">
                <a:solidFill>
                  <a:schemeClr val="dk1"/>
                </a:solidFill>
              </a:rPr>
              <a:t>--- CLICK</a:t>
            </a:r>
            <a:endParaRPr>
              <a:solidFill>
                <a:schemeClr val="dk1"/>
              </a:solidFill>
            </a:endParaRPr>
          </a:p>
          <a:p>
            <a:pPr indent="0" lvl="0" marL="0" rtl="0" algn="l">
              <a:spcBef>
                <a:spcPts val="0"/>
              </a:spcBef>
              <a:spcAft>
                <a:spcPts val="0"/>
              </a:spcAft>
              <a:buNone/>
            </a:pPr>
            <a:r>
              <a:rPr lang="en">
                <a:solidFill>
                  <a:schemeClr val="dk1"/>
                </a:solidFill>
              </a:rPr>
              <a:t>così da poter rincasare soddisfatti dopo una produttiva giornata di lavoro.</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
              <a:t>Detto questo, vi lascio ora nelle mani del mio collega, Marco.</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4a344ecbb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4a344ecbb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49bb12bfae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49bb12bfae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49a8230610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49a8230610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Buongiorno, analizziamo ora il piano dei rischi di progetto.</a:t>
            </a:r>
            <a:endParaRPr/>
          </a:p>
          <a:p>
            <a:pPr indent="0" lvl="0" marL="0" rtl="0" algn="l">
              <a:spcBef>
                <a:spcPts val="0"/>
              </a:spcBef>
              <a:spcAft>
                <a:spcPts val="0"/>
              </a:spcAft>
              <a:buNone/>
            </a:pPr>
            <a:r>
              <a:rPr lang="en"/>
              <a:t>I principali rischi e difficoltà che possono presentarsi sono 4:</a:t>
            </a:r>
            <a:endParaRPr/>
          </a:p>
          <a:p>
            <a:pPr indent="-298450" lvl="0" marL="457200" rtl="0" algn="l">
              <a:spcBef>
                <a:spcPts val="0"/>
              </a:spcBef>
              <a:spcAft>
                <a:spcPts val="0"/>
              </a:spcAft>
              <a:buSzPts val="1100"/>
              <a:buAutoNum type="arabicParenR"/>
            </a:pPr>
            <a:r>
              <a:rPr b="1" lang="en"/>
              <a:t>Sono necessarie molte risorse per effettuare People Detection in tempo reale</a:t>
            </a:r>
            <a:r>
              <a:rPr lang="en"/>
              <a:t>, non sempre disponibili. È possibile superare il problema effettuando la People Detection ad intervalli regolari (ogni 15, 30 secondi) e non con continuatività.</a:t>
            </a:r>
            <a:endParaRPr/>
          </a:p>
          <a:p>
            <a:pPr indent="-298450" lvl="0" marL="457200" rtl="0" algn="l">
              <a:spcBef>
                <a:spcPts val="0"/>
              </a:spcBef>
              <a:spcAft>
                <a:spcPts val="0"/>
              </a:spcAft>
              <a:buSzPts val="1100"/>
              <a:buAutoNum type="arabicParenR"/>
            </a:pPr>
            <a:r>
              <a:rPr b="1" lang="en">
                <a:solidFill>
                  <a:schemeClr val="dk1"/>
                </a:solidFill>
              </a:rPr>
              <a:t>Integrazione imperfetta dei vari moduli</a:t>
            </a:r>
            <a:r>
              <a:rPr lang="en">
                <a:solidFill>
                  <a:schemeClr val="dk1"/>
                </a:solidFill>
              </a:rPr>
              <a:t>: è possibile che alcuni componenti del team non rispettino esattamente le specifiche di progetto. La soluzione è quella di affidare al PM il compito di supervisionare il team in modo che le specifiche vengano rispettate.</a:t>
            </a:r>
            <a:endParaRPr>
              <a:solidFill>
                <a:schemeClr val="dk1"/>
              </a:solidFill>
            </a:endParaRPr>
          </a:p>
          <a:p>
            <a:pPr indent="-298450" lvl="0" marL="457200" rtl="0" algn="l">
              <a:spcBef>
                <a:spcPts val="0"/>
              </a:spcBef>
              <a:spcAft>
                <a:spcPts val="0"/>
              </a:spcAft>
              <a:buSzPts val="1100"/>
              <a:buAutoNum type="arabicParenR"/>
            </a:pPr>
            <a:r>
              <a:rPr b="1" lang="en"/>
              <a:t>Il monitoraggio delle persone in una stanza potrebbe comportare problemi legali</a:t>
            </a:r>
            <a:r>
              <a:rPr lang="en"/>
              <a:t>, la soluzione è quella di affidarsi ad un consulente legale per la stesura di una privacy policy che tuteli l’azienda da questi problemi. </a:t>
            </a:r>
            <a:endParaRPr/>
          </a:p>
          <a:p>
            <a:pPr indent="-298450" lvl="0" marL="457200" rtl="0" algn="l">
              <a:spcBef>
                <a:spcPts val="0"/>
              </a:spcBef>
              <a:spcAft>
                <a:spcPts val="0"/>
              </a:spcAft>
              <a:buSzPts val="1100"/>
              <a:buAutoNum type="arabicParenR"/>
            </a:pPr>
            <a:r>
              <a:rPr b="1" lang="en"/>
              <a:t>Testing non omnicomprensivo</a:t>
            </a:r>
            <a:r>
              <a:rPr lang="en"/>
              <a:t>. È noto che è molto difficile effettuare un testing che copra tutte le singole funzionalità di un progetto, ma è possibile ottenere una copertura molto ampia</a:t>
            </a:r>
            <a:r>
              <a:rPr lang="en"/>
              <a:t> </a:t>
            </a:r>
            <a:r>
              <a:rPr lang="en"/>
              <a:t>effettuando testing di tipo incrementale (unit testing, integration testing, system testing, e così via).</a:t>
            </a:r>
            <a:endParaRPr/>
          </a:p>
          <a:p>
            <a:pPr indent="0" lvl="0" marL="0" rtl="0" algn="l">
              <a:spcBef>
                <a:spcPts val="0"/>
              </a:spcBef>
              <a:spcAft>
                <a:spcPts val="0"/>
              </a:spcAft>
              <a:buNone/>
            </a:pPr>
            <a:r>
              <a:rPr lang="en">
                <a:solidFill>
                  <a:schemeClr val="dk1"/>
                </a:solidFill>
              </a:rPr>
              <a:t>--- CLICK</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Metto note nella parte di Kev :D - Matte</a:t>
            </a:r>
            <a:endParaRPr>
              <a:solidFill>
                <a:schemeClr val="dk1"/>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49a8230610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49a8230610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Per la realizzazione di questo progetto sono richieste diverse figure professionali:</a:t>
            </a:r>
            <a:endParaRPr/>
          </a:p>
          <a:p>
            <a:pPr indent="-298450" lvl="0" marL="457200" rtl="0" algn="l">
              <a:spcBef>
                <a:spcPts val="0"/>
              </a:spcBef>
              <a:spcAft>
                <a:spcPts val="0"/>
              </a:spcAft>
              <a:buSzPts val="1100"/>
              <a:buChar char="-"/>
            </a:pPr>
            <a:r>
              <a:rPr lang="en"/>
              <a:t>Ovviamente 1 PM</a:t>
            </a:r>
            <a:endParaRPr/>
          </a:p>
          <a:p>
            <a:pPr indent="-298450" lvl="0" marL="457200" rtl="0" algn="l">
              <a:spcBef>
                <a:spcPts val="0"/>
              </a:spcBef>
              <a:spcAft>
                <a:spcPts val="0"/>
              </a:spcAft>
              <a:buSzPts val="1100"/>
              <a:buChar char="-"/>
            </a:pPr>
            <a:r>
              <a:rPr lang="en"/>
              <a:t>Uno specialista di marketing</a:t>
            </a:r>
            <a:endParaRPr/>
          </a:p>
          <a:p>
            <a:pPr indent="-298450" lvl="0" marL="457200" rtl="0" algn="l">
              <a:spcBef>
                <a:spcPts val="0"/>
              </a:spcBef>
              <a:spcAft>
                <a:spcPts val="0"/>
              </a:spcAft>
              <a:buSzPts val="1100"/>
              <a:buChar char="-"/>
            </a:pPr>
            <a:r>
              <a:rPr lang="en"/>
              <a:t>Un designer elettrico</a:t>
            </a:r>
            <a:endParaRPr/>
          </a:p>
          <a:p>
            <a:pPr indent="-298450" lvl="0" marL="457200" rtl="0" algn="l">
              <a:spcBef>
                <a:spcPts val="0"/>
              </a:spcBef>
              <a:spcAft>
                <a:spcPts val="0"/>
              </a:spcAft>
              <a:buSzPts val="1100"/>
              <a:buChar char="-"/>
            </a:pPr>
            <a:r>
              <a:rPr lang="en"/>
              <a:t>3 ingegneri (software, sicurezza e impianti)</a:t>
            </a:r>
            <a:endParaRPr/>
          </a:p>
          <a:p>
            <a:pPr indent="-298450" lvl="0" marL="457200" rtl="0" algn="l">
              <a:spcBef>
                <a:spcPts val="0"/>
              </a:spcBef>
              <a:spcAft>
                <a:spcPts val="0"/>
              </a:spcAft>
              <a:buSzPts val="1100"/>
              <a:buChar char="-"/>
            </a:pPr>
            <a:r>
              <a:rPr lang="en"/>
              <a:t>2 programmatori</a:t>
            </a:r>
            <a:endParaRPr/>
          </a:p>
          <a:p>
            <a:pPr indent="-298450" lvl="0" marL="457200" rtl="0" algn="l">
              <a:spcBef>
                <a:spcPts val="0"/>
              </a:spcBef>
              <a:spcAft>
                <a:spcPts val="0"/>
              </a:spcAft>
              <a:buSzPts val="1100"/>
              <a:buChar char="-"/>
            </a:pPr>
            <a:r>
              <a:rPr lang="en"/>
              <a:t>E 1 collaudatore.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Oltre a queste figure, è richiesta la consulenza esterna di</a:t>
            </a:r>
            <a:r>
              <a:rPr lang="en" sz="1200"/>
              <a:t>:</a:t>
            </a:r>
            <a:endParaRPr sz="1200"/>
          </a:p>
          <a:p>
            <a:pPr indent="-298450" lvl="0" marL="457200" rtl="0" algn="l">
              <a:spcBef>
                <a:spcPts val="0"/>
              </a:spcBef>
              <a:spcAft>
                <a:spcPts val="0"/>
              </a:spcAft>
              <a:buSzPts val="1100"/>
              <a:buChar char="-"/>
            </a:pPr>
            <a:r>
              <a:rPr lang="en"/>
              <a:t>U</a:t>
            </a:r>
            <a:r>
              <a:rPr lang="en"/>
              <a:t>n optometrista, </a:t>
            </a:r>
            <a:r>
              <a:rPr lang="en"/>
              <a:t>per</a:t>
            </a:r>
            <a:r>
              <a:rPr lang="en">
                <a:solidFill>
                  <a:schemeClr val="dk1"/>
                </a:solidFill>
                <a:highlight>
                  <a:srgbClr val="FFFFFF"/>
                </a:highlight>
              </a:rPr>
              <a:t> determinare le condizioni di illuminazione ottimale dei vari ambienti di lavoro.</a:t>
            </a:r>
            <a:endParaRPr>
              <a:solidFill>
                <a:schemeClr val="dk1"/>
              </a:solidFill>
              <a:highlight>
                <a:srgbClr val="FFFFFF"/>
              </a:highlight>
            </a:endParaRPr>
          </a:p>
          <a:p>
            <a:pPr indent="-298450" lvl="0" marL="457200" rtl="0" algn="l">
              <a:spcBef>
                <a:spcPts val="0"/>
              </a:spcBef>
              <a:spcAft>
                <a:spcPts val="0"/>
              </a:spcAft>
              <a:buClr>
                <a:schemeClr val="dk1"/>
              </a:buClr>
              <a:buSzPts val="1100"/>
              <a:buChar char="-"/>
            </a:pPr>
            <a:r>
              <a:rPr lang="en">
                <a:solidFill>
                  <a:schemeClr val="dk1"/>
                </a:solidFill>
                <a:highlight>
                  <a:srgbClr val="FFFFFF"/>
                </a:highlight>
              </a:rPr>
              <a:t>Un legale, per poter stilare la privacy policy di cui vi ho parlato poco fa.</a:t>
            </a:r>
            <a:endParaRPr>
              <a:solidFill>
                <a:schemeClr val="dk1"/>
              </a:solidFill>
              <a:highlight>
                <a:srgbClr val="FFFFFF"/>
              </a:highlight>
            </a:endParaRPr>
          </a:p>
          <a:p>
            <a:pPr indent="0" lvl="0" marL="0" rtl="0" algn="l">
              <a:spcBef>
                <a:spcPts val="0"/>
              </a:spcBef>
              <a:spcAft>
                <a:spcPts val="0"/>
              </a:spcAft>
              <a:buNone/>
            </a:pPr>
            <a:r>
              <a:t/>
            </a:r>
            <a:endParaRPr>
              <a:solidFill>
                <a:schemeClr val="dk1"/>
              </a:solidFill>
              <a:highlight>
                <a:srgbClr val="FFFFFF"/>
              </a:highlight>
            </a:endParaRPr>
          </a:p>
          <a:p>
            <a:pPr indent="0" lvl="0" marL="0" rtl="0" algn="l">
              <a:spcBef>
                <a:spcPts val="0"/>
              </a:spcBef>
              <a:spcAft>
                <a:spcPts val="0"/>
              </a:spcAft>
              <a:buNone/>
            </a:pPr>
            <a:r>
              <a:rPr lang="en">
                <a:solidFill>
                  <a:schemeClr val="dk1"/>
                </a:solidFill>
                <a:highlight>
                  <a:srgbClr val="FFFFFF"/>
                </a:highlight>
              </a:rPr>
              <a:t>Essendo questo un progetto di innovazione, e</a:t>
            </a:r>
            <a:r>
              <a:rPr lang="en">
                <a:solidFill>
                  <a:schemeClr val="dk1"/>
                </a:solidFill>
                <a:highlight>
                  <a:srgbClr val="FFFFFF"/>
                </a:highlight>
              </a:rPr>
              <a:t> non un progetto su commessa, il team interno non lavora a tempo pieno sul progetto ma ogni risorsa ci dedica in media un 30-40% del tempo lavorativo giornaliero. In questo modo è possibile assegnare le stesse risorse anche ad altri progetti aziendali.</a:t>
            </a:r>
            <a:endParaRPr>
              <a:solidFill>
                <a:schemeClr val="dk1"/>
              </a:solidFill>
              <a:highlight>
                <a:srgbClr val="FFFFFF"/>
              </a:highlight>
            </a:endParaRPr>
          </a:p>
          <a:p>
            <a:pPr indent="0" lvl="0" marL="0" rtl="0" algn="l">
              <a:spcBef>
                <a:spcPts val="0"/>
              </a:spcBef>
              <a:spcAft>
                <a:spcPts val="0"/>
              </a:spcAft>
              <a:buClr>
                <a:schemeClr val="dk1"/>
              </a:buClr>
              <a:buSzPts val="1100"/>
              <a:buFont typeface="Arial"/>
              <a:buNone/>
            </a:pPr>
            <a:r>
              <a:rPr lang="en">
                <a:solidFill>
                  <a:schemeClr val="dk1"/>
                </a:solidFill>
              </a:rPr>
              <a:t>--- CLICK</a:t>
            </a:r>
            <a:endParaRPr>
              <a:solidFill>
                <a:schemeClr val="dk1"/>
              </a:solidFill>
              <a:highlight>
                <a:srgbClr val="FFFFFF"/>
              </a:highlight>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49a8230610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49a8230610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Parliamo ora di budget.</a:t>
            </a:r>
            <a:endParaRPr/>
          </a:p>
          <a:p>
            <a:pPr indent="0" lvl="0" marL="0" rtl="0" algn="l">
              <a:spcBef>
                <a:spcPts val="0"/>
              </a:spcBef>
              <a:spcAft>
                <a:spcPts val="0"/>
              </a:spcAft>
              <a:buNone/>
            </a:pPr>
            <a:r>
              <a:rPr lang="en"/>
              <a:t>Il budget di progetto è stato calcolato facendo una stima della durata delle varie macro attività, delle risorse allocate, della loro percentuale di impiego e del compenso orario.</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L’</a:t>
            </a:r>
            <a:r>
              <a:rPr b="1" lang="en"/>
              <a:t>analisi di mercato</a:t>
            </a:r>
            <a:r>
              <a:rPr lang="en"/>
              <a:t> ha una durata di circa 20 giorni e non richiede grossi costi.</a:t>
            </a:r>
            <a:endParaRPr/>
          </a:p>
          <a:p>
            <a:pPr indent="0" lvl="0" marL="0" rtl="0" algn="l">
              <a:spcBef>
                <a:spcPts val="0"/>
              </a:spcBef>
              <a:spcAft>
                <a:spcPts val="0"/>
              </a:spcAft>
              <a:buNone/>
            </a:pPr>
            <a:r>
              <a:rPr lang="en"/>
              <a:t>Le attività di </a:t>
            </a:r>
            <a:r>
              <a:rPr b="1" lang="en"/>
              <a:t>design </a:t>
            </a:r>
            <a:r>
              <a:rPr lang="en"/>
              <a:t>e di </a:t>
            </a:r>
            <a:r>
              <a:rPr b="1" lang="en"/>
              <a:t>software production </a:t>
            </a:r>
            <a:r>
              <a:rPr lang="en"/>
              <a:t>sono quelle con un budget più alto perché sono attività di durata considerevole (</a:t>
            </a:r>
            <a:r>
              <a:rPr lang="en">
                <a:solidFill>
                  <a:schemeClr val="dk1"/>
                </a:solidFill>
              </a:rPr>
              <a:t>rispettivamente</a:t>
            </a:r>
            <a:r>
              <a:rPr lang="en"/>
              <a:t> 40 e 90 giorni) nelle quali viene utilizzato il personale più competente.</a:t>
            </a:r>
            <a:endParaRPr/>
          </a:p>
          <a:p>
            <a:pPr indent="0" lvl="0" marL="0" rtl="0" algn="l">
              <a:spcBef>
                <a:spcPts val="0"/>
              </a:spcBef>
              <a:spcAft>
                <a:spcPts val="0"/>
              </a:spcAft>
              <a:buNone/>
            </a:pPr>
            <a:r>
              <a:rPr lang="en"/>
              <a:t>Il budget di </a:t>
            </a:r>
            <a:r>
              <a:rPr b="1" lang="en"/>
              <a:t>procurement</a:t>
            </a:r>
            <a:r>
              <a:rPr lang="en"/>
              <a:t> fa riferimento interamente ai componenti hardware da acquistare dai fornitori (telecamere, sensori, luci POE, etc).</a:t>
            </a:r>
            <a:endParaRPr/>
          </a:p>
          <a:p>
            <a:pPr indent="0" lvl="0" marL="0" rtl="0" algn="l">
              <a:spcBef>
                <a:spcPts val="0"/>
              </a:spcBef>
              <a:spcAft>
                <a:spcPts val="0"/>
              </a:spcAft>
              <a:buNone/>
            </a:pPr>
            <a:r>
              <a:rPr lang="en"/>
              <a:t>Per la fase di </a:t>
            </a:r>
            <a:r>
              <a:rPr b="1" lang="en"/>
              <a:t>installation</a:t>
            </a:r>
            <a:r>
              <a:rPr lang="en"/>
              <a:t> vengono utilizzare figure altamente qualificate, ma il budget è relativamente basso poiché l’attività è di breve durata.</a:t>
            </a:r>
            <a:endParaRPr/>
          </a:p>
          <a:p>
            <a:pPr indent="0" lvl="0" marL="0" rtl="0" algn="l">
              <a:spcBef>
                <a:spcPts val="0"/>
              </a:spcBef>
              <a:spcAft>
                <a:spcPts val="0"/>
              </a:spcAft>
              <a:buNone/>
            </a:pPr>
            <a:r>
              <a:rPr lang="en"/>
              <a:t>In ultimo, anche per la fase di </a:t>
            </a:r>
            <a:r>
              <a:rPr b="1" lang="en"/>
              <a:t>prototype testing</a:t>
            </a:r>
            <a:r>
              <a:rPr lang="en"/>
              <a:t> si ha un budget molto basso poiché il testing in questa fase è composto per la maggior parte dall’osservazione passiva del prototipo in funzione in un ambiente reale.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Abbiamo stimato una </a:t>
            </a:r>
            <a:r>
              <a:rPr b="1" lang="en"/>
              <a:t>contingency</a:t>
            </a:r>
            <a:r>
              <a:rPr lang="en"/>
              <a:t> del 10% dati i rischi di progetto che potrebbero comportare un allungamento dei tempi di alcune fasi .</a:t>
            </a:r>
            <a:endParaRPr/>
          </a:p>
          <a:p>
            <a:pPr indent="0" lvl="0" marL="0" rtl="0" algn="l">
              <a:spcBef>
                <a:spcPts val="0"/>
              </a:spcBef>
              <a:spcAft>
                <a:spcPts val="0"/>
              </a:spcAft>
              <a:buNone/>
            </a:pPr>
            <a:r>
              <a:rPr lang="en"/>
              <a:t>Il </a:t>
            </a:r>
            <a:r>
              <a:rPr b="1" lang="en"/>
              <a:t>budget finale</a:t>
            </a:r>
            <a:r>
              <a:rPr lang="en"/>
              <a:t> </a:t>
            </a:r>
            <a:r>
              <a:rPr lang="en"/>
              <a:t>risulta quindi di circa </a:t>
            </a:r>
            <a:r>
              <a:rPr lang="en"/>
              <a:t>43.000€</a:t>
            </a:r>
            <a:r>
              <a:rPr lang="en"/>
              <a:t>.</a:t>
            </a:r>
            <a:endParaRPr/>
          </a:p>
          <a:p>
            <a:pPr indent="0" lvl="0" marL="0" rtl="0" algn="l">
              <a:spcBef>
                <a:spcPts val="0"/>
              </a:spcBef>
              <a:spcAft>
                <a:spcPts val="0"/>
              </a:spcAft>
              <a:buClr>
                <a:schemeClr val="dk1"/>
              </a:buClr>
              <a:buSzPts val="1100"/>
              <a:buFont typeface="Arial"/>
              <a:buNone/>
            </a:pPr>
            <a:r>
              <a:rPr lang="en">
                <a:solidFill>
                  <a:schemeClr val="dk1"/>
                </a:solidFill>
              </a:rPr>
              <a:t>--- CLICK</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49bd2cf0e7_2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49bd2cf0e7_2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sintesi ecco Shine [pausa ad effetto]</a:t>
            </a:r>
            <a:endParaRPr/>
          </a:p>
          <a:p>
            <a:pPr indent="0" lvl="0" marL="0" rtl="0" algn="l">
              <a:spcBef>
                <a:spcPts val="0"/>
              </a:spcBef>
              <a:spcAft>
                <a:spcPts val="0"/>
              </a:spcAft>
              <a:buNone/>
            </a:pPr>
            <a:r>
              <a:rPr lang="en">
                <a:solidFill>
                  <a:schemeClr val="dk1"/>
                </a:solidFill>
              </a:rPr>
              <a:t>--- CLICK</a:t>
            </a:r>
            <a:endParaRPr>
              <a:solidFill>
                <a:schemeClr val="dk1"/>
              </a:solidFill>
            </a:endParaRPr>
          </a:p>
          <a:p>
            <a:pPr indent="0" lvl="0" marL="0" rtl="0" algn="l">
              <a:spcBef>
                <a:spcPts val="0"/>
              </a:spcBef>
              <a:spcAft>
                <a:spcPts val="0"/>
              </a:spcAft>
              <a:buNone/>
            </a:pPr>
            <a:r>
              <a:rPr lang="en"/>
              <a:t>Meno spese.</a:t>
            </a:r>
            <a:endParaRPr/>
          </a:p>
          <a:p>
            <a:pPr indent="0" lvl="0" marL="0" rtl="0" algn="l">
              <a:spcBef>
                <a:spcPts val="0"/>
              </a:spcBef>
              <a:spcAft>
                <a:spcPts val="0"/>
              </a:spcAft>
              <a:buClr>
                <a:schemeClr val="dk1"/>
              </a:buClr>
              <a:buSzPts val="1100"/>
              <a:buFont typeface="Arial"/>
              <a:buNone/>
            </a:pPr>
            <a:r>
              <a:rPr lang="en">
                <a:solidFill>
                  <a:schemeClr val="dk1"/>
                </a:solidFill>
              </a:rPr>
              <a:t>--- CLICK</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Più Luce.</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CLICK</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Zero stress.</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CLICK</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49a8230610_13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49a8230610_13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VEM Sistemi è una realtà che da più di 30 anni offre soluzioni in ambito ICT relativamente a:</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 Infrastrutture per Network &amp; Data Centers</a:t>
            </a:r>
            <a:endParaRPr/>
          </a:p>
          <a:p>
            <a:pPr indent="0" lvl="0" marL="0" rtl="0" algn="l">
              <a:spcBef>
                <a:spcPts val="0"/>
              </a:spcBef>
              <a:spcAft>
                <a:spcPts val="0"/>
              </a:spcAft>
              <a:buNone/>
            </a:pPr>
            <a:r>
              <a:rPr lang="en"/>
              <a:t>– Building Innovation</a:t>
            </a:r>
            <a:endParaRPr/>
          </a:p>
          <a:p>
            <a:pPr indent="0" lvl="0" marL="0" rtl="0" algn="l">
              <a:spcBef>
                <a:spcPts val="0"/>
              </a:spcBef>
              <a:spcAft>
                <a:spcPts val="0"/>
              </a:spcAft>
              <a:buNone/>
            </a:pPr>
            <a:r>
              <a:rPr lang="en"/>
              <a:t>– Security</a:t>
            </a:r>
            <a:endParaRPr/>
          </a:p>
          <a:p>
            <a:pPr indent="0" lvl="0" marL="0" rtl="0" algn="l">
              <a:spcBef>
                <a:spcPts val="0"/>
              </a:spcBef>
              <a:spcAft>
                <a:spcPts val="0"/>
              </a:spcAft>
              <a:buNone/>
            </a:pPr>
            <a:r>
              <a:rPr lang="en"/>
              <a:t>– Tecnologie Cloud</a:t>
            </a:r>
            <a:endParaRPr/>
          </a:p>
          <a:p>
            <a:pPr indent="0" lvl="0" marL="0" rtl="0" algn="l">
              <a:spcBef>
                <a:spcPts val="0"/>
              </a:spcBef>
              <a:spcAft>
                <a:spcPts val="0"/>
              </a:spcAft>
              <a:buNone/>
            </a:pPr>
            <a:r>
              <a:rPr lang="en"/>
              <a:t>– Soluzioni per la Collaboration</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solidFill>
                  <a:schemeClr val="dk1"/>
                </a:solidFill>
              </a:rPr>
              <a:t>Coerentemente con gli interessi di VEM, la nostra soluzioni si colloca all’interno di questi ambiti,</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4a60115279_4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4a60115279_4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Grazie per l’attenzione.</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49a8230610_3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49a8230610_3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Più precisamente</a:t>
            </a:r>
            <a:r>
              <a:rPr lang="en"/>
              <a:t> in quello</a:t>
            </a:r>
            <a:r>
              <a:rPr lang="en"/>
              <a:t> della Building Innovation.</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33b159c2b6_1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33b159c2b6_1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Il problema che intendiamo risolvere ha come target le imprese. </a:t>
            </a:r>
            <a:endParaRPr/>
          </a:p>
          <a:p>
            <a:pPr indent="0" lvl="0" marL="0" rtl="0" algn="l">
              <a:spcBef>
                <a:spcPts val="0"/>
              </a:spcBef>
              <a:spcAft>
                <a:spcPts val="0"/>
              </a:spcAft>
              <a:buNone/>
            </a:pPr>
            <a:r>
              <a:rPr lang="en"/>
              <a:t>Nel bilancio economico di un’impresa i costi energetici </a:t>
            </a:r>
            <a:r>
              <a:rPr lang="en"/>
              <a:t>costituiscono</a:t>
            </a:r>
            <a:r>
              <a:rPr lang="en"/>
              <a:t> una voce importante e, tra queste, quella derivante dall’utilizzo di energia elettrica per l’illuminazione rappresenta un contributo considerevole.</a:t>
            </a:r>
            <a:endParaRPr/>
          </a:p>
          <a:p>
            <a:pPr indent="0" lvl="0" marL="0" rtl="0" algn="l">
              <a:spcBef>
                <a:spcPts val="0"/>
              </a:spcBef>
              <a:spcAft>
                <a:spcPts val="0"/>
              </a:spcAft>
              <a:buNone/>
            </a:pPr>
            <a:r>
              <a:rPr lang="en"/>
              <a:t>Tali costi sono aggravati da un utilizzo inefficiente delle fonti di illuminazione, causati da una basilare, o addirittura mancata, regolazione dell’accensione delle luci, e ciò comporta un inutile spreco di denaro.</a:t>
            </a:r>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49a8230610_12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49a8230610_12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La soluzione che noi offriamo per risolvere definitivamente questo è problema è Shyne, un impianto di illuminazione intelligente che cancella per sempre gli sprechi, garantendo numerosi ulteriori vantaggi.</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4a624544d9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4a624544d9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 tecnologie su cui questa soluzione si basa fanno capo ai campi dell’</a:t>
            </a:r>
            <a:r>
              <a:rPr b="1" lang="en"/>
              <a:t>elettronica</a:t>
            </a:r>
            <a:r>
              <a:rPr lang="en"/>
              <a:t>, grazie alla tecnologia di alimentazione </a:t>
            </a:r>
            <a:r>
              <a:rPr b="1" lang="en"/>
              <a:t>power-over-ethernet</a:t>
            </a:r>
            <a:r>
              <a:rPr lang="en"/>
              <a:t>, dell’</a:t>
            </a:r>
            <a:r>
              <a:rPr b="1" lang="en"/>
              <a:t>automazione</a:t>
            </a:r>
            <a:r>
              <a:rPr lang="en"/>
              <a:t>, grazie all’utilizzo di </a:t>
            </a:r>
            <a:r>
              <a:rPr b="1" lang="en"/>
              <a:t>sensori fotosensibili</a:t>
            </a:r>
            <a:r>
              <a:rPr lang="en"/>
              <a:t> per la rilevazione della quantità di luce presente negli ambienti, e dell’</a:t>
            </a:r>
            <a:r>
              <a:rPr b="1" lang="en"/>
              <a:t>intelligenza artificiale</a:t>
            </a:r>
            <a:r>
              <a:rPr lang="en"/>
              <a:t>, grazie all’utilizzo di </a:t>
            </a:r>
            <a:r>
              <a:rPr b="1" lang="en"/>
              <a:t>telecamere ad infrarossi</a:t>
            </a:r>
            <a:r>
              <a:rPr lang="en"/>
              <a:t> accoppiate ad </a:t>
            </a:r>
            <a:r>
              <a:rPr b="1" lang="en"/>
              <a:t>algoritmi per la people detection</a:t>
            </a:r>
            <a:r>
              <a:rPr lang="en"/>
              <a:t>.</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4ab32925a2_3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4ab32925a2_3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Come funziona? Le telecamere ad infrarossi, installate negli ambienti, catturano le immagini, fornendole in ingresso agli algoritmi di intelligenza artificiale. Se sono presenti dipendenti la lavoro, il sistema è in grado di riconoscere tale situazione, accendendo di conseguenza le luci.</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33b159c2b6_3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33b159c2b6_3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 sensori rilevano costantemente l’intensità di luce naturalmente presente nell’ambiente. Nel caso in cui sia presente </a:t>
            </a:r>
            <a:r>
              <a:rPr lang="en">
                <a:solidFill>
                  <a:schemeClr val="dk1"/>
                </a:solidFill>
              </a:rPr>
              <a:t>un’intensa luce naturale proveniente dall’esterno (perché per esempio è mezzogiorno), il sistema adegua automaticamente l’erogazione di luce, attenuando le luci artificiali presenti in tale zona.</a:t>
            </a:r>
            <a:endParaRPr>
              <a:solidFill>
                <a:schemeClr val="dk1"/>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33b159c2b6_3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33b159c2b6_3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Il sistema può anche spegnere (o attenuare) le luci selettivamente, per esempio se queste sono collocate vicino ad una finestra da cui entra già naturalmente luce.</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3" name="Shape 13"/>
        <p:cNvGrpSpPr/>
        <p:nvPr/>
      </p:nvGrpSpPr>
      <p:grpSpPr>
        <a:xfrm>
          <a:off x="0" y="0"/>
          <a:ext cx="0" cy="0"/>
          <a:chOff x="0" y="0"/>
          <a:chExt cx="0" cy="0"/>
        </a:xfrm>
      </p:grpSpPr>
      <p:sp>
        <p:nvSpPr>
          <p:cNvPr id="14" name="Google Shape;14;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5" name="Google Shape;15;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6" name="Google Shape;16;p2"/>
          <p:cNvSpPr txBox="1"/>
          <p:nvPr>
            <p:ph idx="12" type="sldNum"/>
          </p:nvPr>
        </p:nvSpPr>
        <p:spPr>
          <a:xfrm>
            <a:off x="7819333" y="47036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8" name="Shape 48"/>
        <p:cNvGrpSpPr/>
        <p:nvPr/>
      </p:nvGrpSpPr>
      <p:grpSpPr>
        <a:xfrm>
          <a:off x="0" y="0"/>
          <a:ext cx="0" cy="0"/>
          <a:chOff x="0" y="0"/>
          <a:chExt cx="0" cy="0"/>
        </a:xfrm>
      </p:grpSpPr>
      <p:sp>
        <p:nvSpPr>
          <p:cNvPr id="49" name="Google Shape;49;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0" name="Google Shape;50;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1" name="Google Shape;51;p11"/>
          <p:cNvSpPr txBox="1"/>
          <p:nvPr>
            <p:ph idx="12" type="sldNum"/>
          </p:nvPr>
        </p:nvSpPr>
        <p:spPr>
          <a:xfrm>
            <a:off x="7819333" y="47036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 name="Shape 52"/>
        <p:cNvGrpSpPr/>
        <p:nvPr/>
      </p:nvGrpSpPr>
      <p:grpSpPr>
        <a:xfrm>
          <a:off x="0" y="0"/>
          <a:ext cx="0" cy="0"/>
          <a:chOff x="0" y="0"/>
          <a:chExt cx="0" cy="0"/>
        </a:xfrm>
      </p:grpSpPr>
      <p:sp>
        <p:nvSpPr>
          <p:cNvPr id="53" name="Google Shape;53;p12"/>
          <p:cNvSpPr txBox="1"/>
          <p:nvPr>
            <p:ph idx="12" type="sldNum"/>
          </p:nvPr>
        </p:nvSpPr>
        <p:spPr>
          <a:xfrm>
            <a:off x="7819333" y="47036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sp>
        <p:nvSpPr>
          <p:cNvPr id="18" name="Google Shape;18;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9" name="Google Shape;19;p3"/>
          <p:cNvSpPr txBox="1"/>
          <p:nvPr>
            <p:ph idx="12" type="sldNum"/>
          </p:nvPr>
        </p:nvSpPr>
        <p:spPr>
          <a:xfrm>
            <a:off x="7819333" y="47036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sp>
        <p:nvSpPr>
          <p:cNvPr id="21" name="Google Shape;21;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3" name="Google Shape;23;p4"/>
          <p:cNvSpPr txBox="1"/>
          <p:nvPr>
            <p:ph idx="12" type="sldNum"/>
          </p:nvPr>
        </p:nvSpPr>
        <p:spPr>
          <a:xfrm>
            <a:off x="7819333" y="47036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6" name="Google Shape;26;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7" name="Google Shape;27;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8" name="Google Shape;28;p5"/>
          <p:cNvSpPr txBox="1"/>
          <p:nvPr>
            <p:ph idx="12" type="sldNum"/>
          </p:nvPr>
        </p:nvSpPr>
        <p:spPr>
          <a:xfrm>
            <a:off x="7819333" y="47036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 name="Shape 29"/>
        <p:cNvGrpSpPr/>
        <p:nvPr/>
      </p:nvGrpSpPr>
      <p:grpSpPr>
        <a:xfrm>
          <a:off x="0" y="0"/>
          <a:ext cx="0" cy="0"/>
          <a:chOff x="0" y="0"/>
          <a:chExt cx="0" cy="0"/>
        </a:xfrm>
      </p:grpSpPr>
      <p:sp>
        <p:nvSpPr>
          <p:cNvPr id="30" name="Google Shape;30;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1" name="Google Shape;31;p6"/>
          <p:cNvSpPr txBox="1"/>
          <p:nvPr>
            <p:ph idx="12" type="sldNum"/>
          </p:nvPr>
        </p:nvSpPr>
        <p:spPr>
          <a:xfrm>
            <a:off x="7819333" y="47036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2" name="Shape 32"/>
        <p:cNvGrpSpPr/>
        <p:nvPr/>
      </p:nvGrpSpPr>
      <p:grpSpPr>
        <a:xfrm>
          <a:off x="0" y="0"/>
          <a:ext cx="0" cy="0"/>
          <a:chOff x="0" y="0"/>
          <a:chExt cx="0" cy="0"/>
        </a:xfrm>
      </p:grpSpPr>
      <p:sp>
        <p:nvSpPr>
          <p:cNvPr id="33" name="Google Shape;33;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4" name="Google Shape;34;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5" name="Google Shape;35;p7"/>
          <p:cNvSpPr txBox="1"/>
          <p:nvPr>
            <p:ph idx="12" type="sldNum"/>
          </p:nvPr>
        </p:nvSpPr>
        <p:spPr>
          <a:xfrm>
            <a:off x="7819333" y="47036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6" name="Shape 36"/>
        <p:cNvGrpSpPr/>
        <p:nvPr/>
      </p:nvGrpSpPr>
      <p:grpSpPr>
        <a:xfrm>
          <a:off x="0" y="0"/>
          <a:ext cx="0" cy="0"/>
          <a:chOff x="0" y="0"/>
          <a:chExt cx="0" cy="0"/>
        </a:xfrm>
      </p:grpSpPr>
      <p:sp>
        <p:nvSpPr>
          <p:cNvPr id="37" name="Google Shape;37;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8" name="Google Shape;38;p8"/>
          <p:cNvSpPr txBox="1"/>
          <p:nvPr>
            <p:ph idx="12" type="sldNum"/>
          </p:nvPr>
        </p:nvSpPr>
        <p:spPr>
          <a:xfrm>
            <a:off x="7819333" y="47036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2" name="Google Shape;42;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3" name="Google Shape;43;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4" name="Google Shape;44;p9"/>
          <p:cNvSpPr txBox="1"/>
          <p:nvPr>
            <p:ph idx="12" type="sldNum"/>
          </p:nvPr>
        </p:nvSpPr>
        <p:spPr>
          <a:xfrm>
            <a:off x="7819333" y="47036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5" name="Shape 45"/>
        <p:cNvGrpSpPr/>
        <p:nvPr/>
      </p:nvGrpSpPr>
      <p:grpSpPr>
        <a:xfrm>
          <a:off x="0" y="0"/>
          <a:ext cx="0" cy="0"/>
          <a:chOff x="0" y="0"/>
          <a:chExt cx="0" cy="0"/>
        </a:xfrm>
      </p:grpSpPr>
      <p:sp>
        <p:nvSpPr>
          <p:cNvPr id="46" name="Google Shape;46;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7" name="Google Shape;47;p10"/>
          <p:cNvSpPr txBox="1"/>
          <p:nvPr>
            <p:ph idx="12" type="sldNum"/>
          </p:nvPr>
        </p:nvSpPr>
        <p:spPr>
          <a:xfrm>
            <a:off x="7819333" y="47036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9.xml"/><Relationship Id="rId10" Type="http://schemas.openxmlformats.org/officeDocument/2006/relationships/slideLayout" Target="../slideLayouts/slideLayout8.xml"/><Relationship Id="rId13" Type="http://schemas.openxmlformats.org/officeDocument/2006/relationships/slideLayout" Target="../slideLayouts/slideLayout11.xml"/><Relationship Id="rId12" Type="http://schemas.openxmlformats.org/officeDocument/2006/relationships/slideLayout" Target="../slideLayouts/slideLayout10.xml"/><Relationship Id="rId1" Type="http://schemas.openxmlformats.org/officeDocument/2006/relationships/image" Target="../media/image1.png"/><Relationship Id="rId2" Type="http://schemas.openxmlformats.org/officeDocument/2006/relationships/image" Target="../media/image2.png"/><Relationship Id="rId3" Type="http://schemas.openxmlformats.org/officeDocument/2006/relationships/slideLayout" Target="../slideLayouts/slideLayout1.xml"/><Relationship Id="rId4" Type="http://schemas.openxmlformats.org/officeDocument/2006/relationships/slideLayout" Target="../slideLayouts/slideLayout2.xml"/><Relationship Id="rId9" Type="http://schemas.openxmlformats.org/officeDocument/2006/relationships/slideLayout" Target="../slideLayouts/slideLayout7.xml"/><Relationship Id="rId14" Type="http://schemas.openxmlformats.org/officeDocument/2006/relationships/theme" Target="../theme/theme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E8EAF8"/>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2800"/>
              <a:buFont typeface="Montserrat"/>
              <a:buNone/>
              <a:defRPr b="1" sz="2800">
                <a:latin typeface="Montserrat"/>
                <a:ea typeface="Montserrat"/>
                <a:cs typeface="Montserrat"/>
                <a:sym typeface="Montserrat"/>
              </a:defRPr>
            </a:lvl1pPr>
            <a:lvl2pPr lvl="1">
              <a:spcBef>
                <a:spcPts val="0"/>
              </a:spcBef>
              <a:spcAft>
                <a:spcPts val="0"/>
              </a:spcAft>
              <a:buSzPts val="2800"/>
              <a:buNone/>
              <a:defRPr sz="2800"/>
            </a:lvl2pPr>
            <a:lvl3pPr lvl="2">
              <a:spcBef>
                <a:spcPts val="0"/>
              </a:spcBef>
              <a:spcAft>
                <a:spcPts val="0"/>
              </a:spcAft>
              <a:buSzPts val="2800"/>
              <a:buNone/>
              <a:defRPr sz="2800"/>
            </a:lvl3pPr>
            <a:lvl4pPr lvl="3">
              <a:spcBef>
                <a:spcPts val="0"/>
              </a:spcBef>
              <a:spcAft>
                <a:spcPts val="0"/>
              </a:spcAft>
              <a:buSzPts val="2800"/>
              <a:buNone/>
              <a:defRPr sz="2800"/>
            </a:lvl4pPr>
            <a:lvl5pPr lvl="4">
              <a:spcBef>
                <a:spcPts val="0"/>
              </a:spcBef>
              <a:spcAft>
                <a:spcPts val="0"/>
              </a:spcAft>
              <a:buSzPts val="2800"/>
              <a:buNone/>
              <a:defRPr sz="2800"/>
            </a:lvl5pPr>
            <a:lvl6pPr lvl="5">
              <a:spcBef>
                <a:spcPts val="0"/>
              </a:spcBef>
              <a:spcAft>
                <a:spcPts val="0"/>
              </a:spcAft>
              <a:buSzPts val="2800"/>
              <a:buNone/>
              <a:defRPr sz="2800"/>
            </a:lvl6pPr>
            <a:lvl7pPr lvl="6">
              <a:spcBef>
                <a:spcPts val="0"/>
              </a:spcBef>
              <a:spcAft>
                <a:spcPts val="0"/>
              </a:spcAft>
              <a:buSzPts val="2800"/>
              <a:buNone/>
              <a:defRPr sz="2800"/>
            </a:lvl7pPr>
            <a:lvl8pPr lvl="7">
              <a:spcBef>
                <a:spcPts val="0"/>
              </a:spcBef>
              <a:spcAft>
                <a:spcPts val="0"/>
              </a:spcAft>
              <a:buSzPts val="2800"/>
              <a:buNone/>
              <a:defRPr sz="2800"/>
            </a:lvl8pPr>
            <a:lvl9pPr lvl="8">
              <a:spcBef>
                <a:spcPts val="0"/>
              </a:spcBef>
              <a:spcAft>
                <a:spcPts val="0"/>
              </a:spcAft>
              <a:buSzPts val="2800"/>
              <a:buNone/>
              <a:defRPr sz="2800"/>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SzPts val="1800"/>
              <a:buChar char="●"/>
              <a:defRPr sz="1800"/>
            </a:lvl1pPr>
            <a:lvl2pPr indent="-317500" lvl="1" marL="914400">
              <a:lnSpc>
                <a:spcPct val="115000"/>
              </a:lnSpc>
              <a:spcBef>
                <a:spcPts val="1600"/>
              </a:spcBef>
              <a:spcAft>
                <a:spcPts val="0"/>
              </a:spcAft>
              <a:buSzPts val="1400"/>
              <a:buChar char="○"/>
              <a:defRPr/>
            </a:lvl2pPr>
            <a:lvl3pPr indent="-317500" lvl="2" marL="1371600">
              <a:lnSpc>
                <a:spcPct val="115000"/>
              </a:lnSpc>
              <a:spcBef>
                <a:spcPts val="1600"/>
              </a:spcBef>
              <a:spcAft>
                <a:spcPts val="0"/>
              </a:spcAft>
              <a:buSzPts val="1400"/>
              <a:buChar char="■"/>
              <a:defRPr/>
            </a:lvl3pPr>
            <a:lvl4pPr indent="-317500" lvl="3" marL="1828800">
              <a:lnSpc>
                <a:spcPct val="115000"/>
              </a:lnSpc>
              <a:spcBef>
                <a:spcPts val="1600"/>
              </a:spcBef>
              <a:spcAft>
                <a:spcPts val="0"/>
              </a:spcAft>
              <a:buSzPts val="1400"/>
              <a:buChar char="●"/>
              <a:defRPr/>
            </a:lvl4pPr>
            <a:lvl5pPr indent="-317500" lvl="4" marL="2286000">
              <a:lnSpc>
                <a:spcPct val="115000"/>
              </a:lnSpc>
              <a:spcBef>
                <a:spcPts val="1600"/>
              </a:spcBef>
              <a:spcAft>
                <a:spcPts val="0"/>
              </a:spcAft>
              <a:buSzPts val="1400"/>
              <a:buChar char="○"/>
              <a:defRPr/>
            </a:lvl5pPr>
            <a:lvl6pPr indent="-317500" lvl="5" marL="2743200">
              <a:lnSpc>
                <a:spcPct val="115000"/>
              </a:lnSpc>
              <a:spcBef>
                <a:spcPts val="1600"/>
              </a:spcBef>
              <a:spcAft>
                <a:spcPts val="0"/>
              </a:spcAft>
              <a:buSzPts val="1400"/>
              <a:buChar char="■"/>
              <a:defRPr/>
            </a:lvl6pPr>
            <a:lvl7pPr indent="-317500" lvl="6" marL="3200400">
              <a:lnSpc>
                <a:spcPct val="115000"/>
              </a:lnSpc>
              <a:spcBef>
                <a:spcPts val="1600"/>
              </a:spcBef>
              <a:spcAft>
                <a:spcPts val="0"/>
              </a:spcAft>
              <a:buSzPts val="1400"/>
              <a:buChar char="●"/>
              <a:defRPr/>
            </a:lvl7pPr>
            <a:lvl8pPr indent="-317500" lvl="7" marL="3657600">
              <a:lnSpc>
                <a:spcPct val="115000"/>
              </a:lnSpc>
              <a:spcBef>
                <a:spcPts val="1600"/>
              </a:spcBef>
              <a:spcAft>
                <a:spcPts val="0"/>
              </a:spcAft>
              <a:buSzPts val="1400"/>
              <a:buChar char="○"/>
              <a:defRPr/>
            </a:lvl8pPr>
            <a:lvl9pPr indent="-317500" lvl="8" marL="4114800">
              <a:lnSpc>
                <a:spcPct val="115000"/>
              </a:lnSpc>
              <a:spcBef>
                <a:spcPts val="1600"/>
              </a:spcBef>
              <a:spcAft>
                <a:spcPts val="1600"/>
              </a:spcAft>
              <a:buSzPts val="1400"/>
              <a:buChar char="■"/>
              <a:defRPr/>
            </a:lvl9pPr>
          </a:lstStyle>
          <a:p/>
        </p:txBody>
      </p:sp>
      <p:sp>
        <p:nvSpPr>
          <p:cNvPr id="8" name="Google Shape;8;p1"/>
          <p:cNvSpPr txBox="1"/>
          <p:nvPr>
            <p:ph idx="12" type="sldNum"/>
          </p:nvPr>
        </p:nvSpPr>
        <p:spPr>
          <a:xfrm>
            <a:off x="7819333" y="47036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pic>
        <p:nvPicPr>
          <p:cNvPr id="9" name="Google Shape;9;p1"/>
          <p:cNvPicPr preferRelativeResize="0"/>
          <p:nvPr/>
        </p:nvPicPr>
        <p:blipFill>
          <a:blip r:embed="rId1">
            <a:alphaModFix/>
          </a:blip>
          <a:stretch>
            <a:fillRect/>
          </a:stretch>
        </p:blipFill>
        <p:spPr>
          <a:xfrm>
            <a:off x="8518850" y="4253250"/>
            <a:ext cx="625150" cy="890250"/>
          </a:xfrm>
          <a:prstGeom prst="rect">
            <a:avLst/>
          </a:prstGeom>
          <a:noFill/>
          <a:ln>
            <a:noFill/>
          </a:ln>
        </p:spPr>
      </p:pic>
      <p:grpSp>
        <p:nvGrpSpPr>
          <p:cNvPr id="10" name="Google Shape;10;p1"/>
          <p:cNvGrpSpPr/>
          <p:nvPr/>
        </p:nvGrpSpPr>
        <p:grpSpPr>
          <a:xfrm>
            <a:off x="114150" y="4666375"/>
            <a:ext cx="1245600" cy="396000"/>
            <a:chOff x="2401975" y="773250"/>
            <a:chExt cx="1245600" cy="396000"/>
          </a:xfrm>
        </p:grpSpPr>
        <p:pic>
          <p:nvPicPr>
            <p:cNvPr id="11" name="Google Shape;11;p1"/>
            <p:cNvPicPr preferRelativeResize="0"/>
            <p:nvPr/>
          </p:nvPicPr>
          <p:blipFill>
            <a:blip r:embed="rId2">
              <a:alphaModFix/>
            </a:blip>
            <a:stretch>
              <a:fillRect/>
            </a:stretch>
          </p:blipFill>
          <p:spPr>
            <a:xfrm>
              <a:off x="2875711" y="810437"/>
              <a:ext cx="298175" cy="321625"/>
            </a:xfrm>
            <a:prstGeom prst="rect">
              <a:avLst/>
            </a:prstGeom>
            <a:noFill/>
            <a:ln>
              <a:noFill/>
            </a:ln>
          </p:spPr>
        </p:pic>
        <p:sp>
          <p:nvSpPr>
            <p:cNvPr id="12" name="Google Shape;12;p1"/>
            <p:cNvSpPr txBox="1"/>
            <p:nvPr/>
          </p:nvSpPr>
          <p:spPr>
            <a:xfrm>
              <a:off x="2401975" y="773250"/>
              <a:ext cx="1245600" cy="396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t>S  H      </a:t>
              </a:r>
              <a:r>
                <a:rPr lang="en" sz="1100">
                  <a:solidFill>
                    <a:srgbClr val="E8EAF8"/>
                  </a:solidFill>
                </a:rPr>
                <a:t>_</a:t>
              </a:r>
              <a:r>
                <a:rPr lang="en" sz="1100"/>
                <a:t>  N  E</a:t>
              </a:r>
              <a:endParaRPr sz="1100"/>
            </a:p>
          </p:txBody>
        </p:sp>
      </p:grpSp>
    </p:spTree>
  </p:cSld>
  <p:clrMap accent1="accent1" accent2="accent2" accent3="accent3" accent4="accent4" accent5="accent5" accent6="accent6" bg1="lt1" bg2="dk2" tx1="dk1" tx2="lt2" folHlink="folHlink" hlink="hlink"/>
  <p:sldLayoutIdLst>
    <p:sldLayoutId id="2147483648" r:id="rId3"/>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comments" Target="../comments/comment1.xml"/><Relationship Id="rId4" Type="http://schemas.openxmlformats.org/officeDocument/2006/relationships/image" Target="../media/image28.png"/><Relationship Id="rId5" Type="http://schemas.openxmlformats.org/officeDocument/2006/relationships/image" Target="../media/image3.png"/><Relationship Id="rId6" Type="http://schemas.openxmlformats.org/officeDocument/2006/relationships/image" Target="../media/image10.png"/><Relationship Id="rId7" Type="http://schemas.openxmlformats.org/officeDocument/2006/relationships/image" Target="../media/image5.png"/></Relationships>
</file>

<file path=ppt/slides/_rels/slide10.xml.rels><?xml version="1.0" encoding="UTF-8" standalone="yes"?><Relationships xmlns="http://schemas.openxmlformats.org/package/2006/relationships"><Relationship Id="rId11" Type="http://schemas.openxmlformats.org/officeDocument/2006/relationships/image" Target="../media/image31.png"/><Relationship Id="rId10" Type="http://schemas.openxmlformats.org/officeDocument/2006/relationships/image" Target="../media/image26.png"/><Relationship Id="rId13" Type="http://schemas.openxmlformats.org/officeDocument/2006/relationships/image" Target="../media/image34.png"/><Relationship Id="rId12" Type="http://schemas.openxmlformats.org/officeDocument/2006/relationships/image" Target="../media/image33.png"/><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2.png"/><Relationship Id="rId4" Type="http://schemas.openxmlformats.org/officeDocument/2006/relationships/image" Target="../media/image22.png"/><Relationship Id="rId9" Type="http://schemas.openxmlformats.org/officeDocument/2006/relationships/image" Target="../media/image27.png"/><Relationship Id="rId14" Type="http://schemas.openxmlformats.org/officeDocument/2006/relationships/image" Target="../media/image16.png"/><Relationship Id="rId5" Type="http://schemas.openxmlformats.org/officeDocument/2006/relationships/image" Target="../media/image5.png"/><Relationship Id="rId6" Type="http://schemas.openxmlformats.org/officeDocument/2006/relationships/image" Target="../media/image30.png"/><Relationship Id="rId7" Type="http://schemas.openxmlformats.org/officeDocument/2006/relationships/image" Target="../media/image32.png"/><Relationship Id="rId8" Type="http://schemas.openxmlformats.org/officeDocument/2006/relationships/image" Target="../media/image1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37.png"/><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38.png"/><Relationship Id="rId4" Type="http://schemas.openxmlformats.org/officeDocument/2006/relationships/image" Target="../media/image36.png"/><Relationship Id="rId5"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4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3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4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3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0.png"/><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11.png"/><Relationship Id="rId6" Type="http://schemas.openxmlformats.org/officeDocument/2006/relationships/image" Target="../media/image9.png"/><Relationship Id="rId7" Type="http://schemas.openxmlformats.org/officeDocument/2006/relationships/image" Target="../media/image7.png"/><Relationship Id="rId8" Type="http://schemas.openxmlformats.org/officeDocument/2006/relationships/image" Target="../media/image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0.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11.png"/><Relationship Id="rId6" Type="http://schemas.openxmlformats.org/officeDocument/2006/relationships/image" Target="../media/image9.png"/><Relationship Id="rId7" Type="http://schemas.openxmlformats.org/officeDocument/2006/relationships/image" Target="../media/image7.png"/><Relationship Id="rId8" Type="http://schemas.openxmlformats.org/officeDocument/2006/relationships/image" Target="../media/image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6.png"/><Relationship Id="rId4" Type="http://schemas.openxmlformats.org/officeDocument/2006/relationships/image" Target="../media/image21.png"/><Relationship Id="rId5" Type="http://schemas.openxmlformats.org/officeDocument/2006/relationships/image" Target="../media/image24.png"/><Relationship Id="rId6" Type="http://schemas.openxmlformats.org/officeDocument/2006/relationships/image" Target="../media/image1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2.png"/><Relationship Id="rId4" Type="http://schemas.openxmlformats.org/officeDocument/2006/relationships/image" Target="../media/image19.png"/><Relationship Id="rId9" Type="http://schemas.openxmlformats.org/officeDocument/2006/relationships/image" Target="../media/image18.png"/><Relationship Id="rId5" Type="http://schemas.openxmlformats.org/officeDocument/2006/relationships/image" Target="../media/image15.png"/><Relationship Id="rId6" Type="http://schemas.openxmlformats.org/officeDocument/2006/relationships/image" Target="../media/image23.png"/><Relationship Id="rId7" Type="http://schemas.openxmlformats.org/officeDocument/2006/relationships/image" Target="../media/image22.png"/><Relationship Id="rId8" Type="http://schemas.openxmlformats.org/officeDocument/2006/relationships/image" Target="../media/image5.png"/></Relationships>
</file>

<file path=ppt/slides/_rels/slide7.xml.rels><?xml version="1.0" encoding="UTF-8" standalone="yes"?><Relationships xmlns="http://schemas.openxmlformats.org/package/2006/relationships"><Relationship Id="rId11" Type="http://schemas.openxmlformats.org/officeDocument/2006/relationships/image" Target="../media/image13.png"/><Relationship Id="rId10" Type="http://schemas.openxmlformats.org/officeDocument/2006/relationships/image" Target="../media/image25.png"/><Relationship Id="rId12" Type="http://schemas.openxmlformats.org/officeDocument/2006/relationships/image" Target="../media/image18.png"/><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5.png"/><Relationship Id="rId4" Type="http://schemas.openxmlformats.org/officeDocument/2006/relationships/image" Target="../media/image20.png"/><Relationship Id="rId9" Type="http://schemas.openxmlformats.org/officeDocument/2006/relationships/image" Target="../media/image27.png"/><Relationship Id="rId5" Type="http://schemas.openxmlformats.org/officeDocument/2006/relationships/image" Target="../media/image12.png"/><Relationship Id="rId6" Type="http://schemas.openxmlformats.org/officeDocument/2006/relationships/image" Target="../media/image22.png"/><Relationship Id="rId7" Type="http://schemas.openxmlformats.org/officeDocument/2006/relationships/image" Target="../media/image16.png"/><Relationship Id="rId8" Type="http://schemas.openxmlformats.org/officeDocument/2006/relationships/image" Target="../media/image14.png"/></Relationships>
</file>

<file path=ppt/slides/_rels/slide8.xml.rels><?xml version="1.0" encoding="UTF-8" standalone="yes"?><Relationships xmlns="http://schemas.openxmlformats.org/package/2006/relationships"><Relationship Id="rId11" Type="http://schemas.openxmlformats.org/officeDocument/2006/relationships/image" Target="../media/image27.png"/><Relationship Id="rId10" Type="http://schemas.openxmlformats.org/officeDocument/2006/relationships/image" Target="../media/image14.png"/><Relationship Id="rId13" Type="http://schemas.openxmlformats.org/officeDocument/2006/relationships/image" Target="../media/image40.png"/><Relationship Id="rId12" Type="http://schemas.openxmlformats.org/officeDocument/2006/relationships/image" Target="../media/image16.png"/><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2.png"/><Relationship Id="rId4" Type="http://schemas.openxmlformats.org/officeDocument/2006/relationships/image" Target="../media/image22.png"/><Relationship Id="rId9" Type="http://schemas.openxmlformats.org/officeDocument/2006/relationships/image" Target="../media/image18.png"/><Relationship Id="rId5" Type="http://schemas.openxmlformats.org/officeDocument/2006/relationships/image" Target="../media/image5.png"/><Relationship Id="rId6" Type="http://schemas.openxmlformats.org/officeDocument/2006/relationships/image" Target="../media/image20.png"/><Relationship Id="rId7" Type="http://schemas.openxmlformats.org/officeDocument/2006/relationships/image" Target="../media/image25.png"/><Relationship Id="rId8" Type="http://schemas.openxmlformats.org/officeDocument/2006/relationships/image" Target="../media/image13.png"/></Relationships>
</file>

<file path=ppt/slides/_rels/slide9.xml.rels><?xml version="1.0" encoding="UTF-8" standalone="yes"?><Relationships xmlns="http://schemas.openxmlformats.org/package/2006/relationships"><Relationship Id="rId11" Type="http://schemas.openxmlformats.org/officeDocument/2006/relationships/image" Target="../media/image27.png"/><Relationship Id="rId10" Type="http://schemas.openxmlformats.org/officeDocument/2006/relationships/image" Target="../media/image14.png"/><Relationship Id="rId13" Type="http://schemas.openxmlformats.org/officeDocument/2006/relationships/image" Target="../media/image40.png"/><Relationship Id="rId12" Type="http://schemas.openxmlformats.org/officeDocument/2006/relationships/image" Target="../media/image16.png"/><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2.png"/><Relationship Id="rId4" Type="http://schemas.openxmlformats.org/officeDocument/2006/relationships/image" Target="../media/image22.png"/><Relationship Id="rId9" Type="http://schemas.openxmlformats.org/officeDocument/2006/relationships/image" Target="../media/image18.png"/><Relationship Id="rId5" Type="http://schemas.openxmlformats.org/officeDocument/2006/relationships/image" Target="../media/image5.png"/><Relationship Id="rId6" Type="http://schemas.openxmlformats.org/officeDocument/2006/relationships/image" Target="../media/image20.png"/><Relationship Id="rId7" Type="http://schemas.openxmlformats.org/officeDocument/2006/relationships/image" Target="../media/image29.png"/><Relationship Id="rId8"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 name="Shape 57"/>
        <p:cNvGrpSpPr/>
        <p:nvPr/>
      </p:nvGrpSpPr>
      <p:grpSpPr>
        <a:xfrm>
          <a:off x="0" y="0"/>
          <a:ext cx="0" cy="0"/>
          <a:chOff x="0" y="0"/>
          <a:chExt cx="0" cy="0"/>
        </a:xfrm>
      </p:grpSpPr>
      <p:pic>
        <p:nvPicPr>
          <p:cNvPr id="58" name="Google Shape;58;p13"/>
          <p:cNvPicPr preferRelativeResize="0"/>
          <p:nvPr/>
        </p:nvPicPr>
        <p:blipFill>
          <a:blip r:embed="rId4">
            <a:alphaModFix/>
          </a:blip>
          <a:stretch>
            <a:fillRect/>
          </a:stretch>
        </p:blipFill>
        <p:spPr>
          <a:xfrm>
            <a:off x="0" y="814292"/>
            <a:ext cx="9144001" cy="3659291"/>
          </a:xfrm>
          <a:prstGeom prst="rect">
            <a:avLst/>
          </a:prstGeom>
          <a:noFill/>
          <a:ln>
            <a:noFill/>
          </a:ln>
          <a:effectLst>
            <a:outerShdw blurRad="57150" rotWithShape="0" algn="bl" dir="5400000" dist="38100">
              <a:srgbClr val="000000">
                <a:alpha val="50000"/>
              </a:srgbClr>
            </a:outerShdw>
          </a:effectLst>
        </p:spPr>
      </p:pic>
      <p:sp>
        <p:nvSpPr>
          <p:cNvPr id="59" name="Google Shape;59;p13"/>
          <p:cNvSpPr txBox="1"/>
          <p:nvPr/>
        </p:nvSpPr>
        <p:spPr>
          <a:xfrm>
            <a:off x="69750" y="4540800"/>
            <a:ext cx="9004500" cy="60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Montserrat"/>
                <a:ea typeface="Montserrat"/>
                <a:cs typeface="Montserrat"/>
                <a:sym typeface="Montserrat"/>
              </a:rPr>
              <a:t>Franco Bogliolo - Marco Boschi - Francesco Frassineti - Matteo Galletti</a:t>
            </a:r>
            <a:endParaRPr>
              <a:solidFill>
                <a:schemeClr val="dk1"/>
              </a:solidFill>
              <a:latin typeface="Montserrat"/>
              <a:ea typeface="Montserrat"/>
              <a:cs typeface="Montserrat"/>
              <a:sym typeface="Montserrat"/>
            </a:endParaRPr>
          </a:p>
          <a:p>
            <a:pPr indent="0" lvl="0" marL="0" rtl="0" algn="ctr">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Matteo Grilli - Kevin Leto - Marco Rossini - Nicola Severini</a:t>
            </a:r>
            <a:endParaRPr/>
          </a:p>
        </p:txBody>
      </p:sp>
      <p:pic>
        <p:nvPicPr>
          <p:cNvPr id="60" name="Google Shape;60;p13"/>
          <p:cNvPicPr preferRelativeResize="0"/>
          <p:nvPr/>
        </p:nvPicPr>
        <p:blipFill>
          <a:blip r:embed="rId5">
            <a:alphaModFix/>
          </a:blip>
          <a:stretch>
            <a:fillRect/>
          </a:stretch>
        </p:blipFill>
        <p:spPr>
          <a:xfrm>
            <a:off x="266539" y="168975"/>
            <a:ext cx="2530475" cy="517600"/>
          </a:xfrm>
          <a:prstGeom prst="rect">
            <a:avLst/>
          </a:prstGeom>
          <a:noFill/>
          <a:ln>
            <a:noFill/>
          </a:ln>
        </p:spPr>
      </p:pic>
      <p:pic>
        <p:nvPicPr>
          <p:cNvPr id="61" name="Google Shape;61;p13"/>
          <p:cNvPicPr preferRelativeResize="0"/>
          <p:nvPr/>
        </p:nvPicPr>
        <p:blipFill>
          <a:blip r:embed="rId6">
            <a:alphaModFix/>
          </a:blip>
          <a:stretch>
            <a:fillRect/>
          </a:stretch>
        </p:blipFill>
        <p:spPr>
          <a:xfrm>
            <a:off x="7805938" y="168975"/>
            <a:ext cx="1107750" cy="1107750"/>
          </a:xfrm>
          <a:prstGeom prst="rect">
            <a:avLst/>
          </a:prstGeom>
          <a:noFill/>
          <a:ln>
            <a:noFill/>
          </a:ln>
          <a:effectLst>
            <a:outerShdw blurRad="57150" rotWithShape="0" algn="bl" dir="5400000" dist="9525">
              <a:srgbClr val="FFFFFF">
                <a:alpha val="94000"/>
              </a:srgbClr>
            </a:outerShdw>
          </a:effectLst>
        </p:spPr>
      </p:pic>
      <p:grpSp>
        <p:nvGrpSpPr>
          <p:cNvPr id="62" name="Google Shape;62;p13"/>
          <p:cNvGrpSpPr/>
          <p:nvPr/>
        </p:nvGrpSpPr>
        <p:grpSpPr>
          <a:xfrm>
            <a:off x="266550" y="1225337"/>
            <a:ext cx="8610900" cy="2692849"/>
            <a:chOff x="266550" y="1225337"/>
            <a:chExt cx="8610900" cy="2692849"/>
          </a:xfrm>
        </p:grpSpPr>
        <p:sp>
          <p:nvSpPr>
            <p:cNvPr id="63" name="Google Shape;63;p13"/>
            <p:cNvSpPr txBox="1"/>
            <p:nvPr/>
          </p:nvSpPr>
          <p:spPr>
            <a:xfrm>
              <a:off x="266550" y="1885164"/>
              <a:ext cx="8610900" cy="846000"/>
            </a:xfrm>
            <a:prstGeom prst="rect">
              <a:avLst/>
            </a:prstGeom>
            <a:noFill/>
            <a:ln>
              <a:noFill/>
            </a:ln>
            <a:effectLst>
              <a:outerShdw blurRad="57150" rotWithShape="0" algn="bl" dir="5400000" dist="19050">
                <a:srgbClr val="000000">
                  <a:alpha val="50000"/>
                </a:srgbClr>
              </a:outerShdw>
              <a:reflection blurRad="0" dir="0" dist="0" endA="0" fadeDir="5400012" kx="0" rotWithShape="0" algn="bl" stA="48000" stPos="0" sy="-100000" ky="0"/>
            </a:effectLst>
          </p:spPr>
          <p:txBody>
            <a:bodyPr anchorCtr="0" anchor="t" bIns="91425" lIns="91425" spcFirstLastPara="1" rIns="91425" wrap="square" tIns="91425">
              <a:noAutofit/>
            </a:bodyPr>
            <a:lstStyle/>
            <a:p>
              <a:pPr indent="0" lvl="0" marL="0" rtl="0" algn="ctr">
                <a:spcBef>
                  <a:spcPts val="0"/>
                </a:spcBef>
                <a:spcAft>
                  <a:spcPts val="0"/>
                </a:spcAft>
                <a:buNone/>
              </a:pPr>
              <a:r>
                <a:rPr lang="en" sz="6000">
                  <a:solidFill>
                    <a:srgbClr val="FFFFFF"/>
                  </a:solidFill>
                </a:rPr>
                <a:t>S</a:t>
              </a:r>
              <a:r>
                <a:rPr lang="en" sz="6000">
                  <a:solidFill>
                    <a:srgbClr val="FFFFFF"/>
                  </a:solidFill>
                </a:rPr>
                <a:t>    </a:t>
              </a:r>
              <a:r>
                <a:rPr lang="en" sz="6000">
                  <a:solidFill>
                    <a:srgbClr val="FFFFFF"/>
                  </a:solidFill>
                </a:rPr>
                <a:t>H        </a:t>
              </a:r>
              <a:r>
                <a:rPr lang="en" sz="6000">
                  <a:solidFill>
                    <a:srgbClr val="FFFFFF"/>
                  </a:solidFill>
                </a:rPr>
                <a:t> </a:t>
              </a:r>
              <a:r>
                <a:rPr lang="en" sz="6000">
                  <a:solidFill>
                    <a:srgbClr val="FFFFFF"/>
                  </a:solidFill>
                </a:rPr>
                <a:t>      N    E</a:t>
              </a:r>
              <a:endParaRPr sz="6000">
                <a:solidFill>
                  <a:srgbClr val="FFFFFF"/>
                </a:solidFill>
              </a:endParaRPr>
            </a:p>
          </p:txBody>
        </p:sp>
        <p:pic>
          <p:nvPicPr>
            <p:cNvPr id="64" name="Google Shape;64;p13"/>
            <p:cNvPicPr preferRelativeResize="0"/>
            <p:nvPr/>
          </p:nvPicPr>
          <p:blipFill>
            <a:blip r:embed="rId7">
              <a:alphaModFix/>
            </a:blip>
            <a:stretch>
              <a:fillRect/>
            </a:stretch>
          </p:blipFill>
          <p:spPr>
            <a:xfrm>
              <a:off x="3350900" y="1225337"/>
              <a:ext cx="2442175" cy="2692849"/>
            </a:xfrm>
            <a:prstGeom prst="rect">
              <a:avLst/>
            </a:prstGeom>
            <a:noFill/>
            <a:ln>
              <a:noFill/>
            </a:ln>
            <a:effectLst>
              <a:outerShdw blurRad="71438" rotWithShape="0" algn="bl" dir="2580001" dist="19050">
                <a:srgbClr val="000000">
                  <a:alpha val="25000"/>
                </a:srgbClr>
              </a:outerShdw>
            </a:effectLst>
          </p:spPr>
        </p:pic>
      </p:grpSp>
      <p:sp>
        <p:nvSpPr>
          <p:cNvPr id="65" name="Google Shape;65;p13"/>
          <p:cNvSpPr txBox="1"/>
          <p:nvPr/>
        </p:nvSpPr>
        <p:spPr>
          <a:xfrm>
            <a:off x="8023825" y="2011680"/>
            <a:ext cx="519600" cy="41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a:t>
            </a:r>
            <a:endParaRPr>
              <a:solidFill>
                <a:srgbClr val="FFFFFF"/>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2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Funzionamento</a:t>
            </a:r>
            <a:endParaRPr b="1">
              <a:latin typeface="Montserrat"/>
              <a:ea typeface="Montserrat"/>
              <a:cs typeface="Montserrat"/>
              <a:sym typeface="Montserrat"/>
            </a:endParaRPr>
          </a:p>
        </p:txBody>
      </p:sp>
      <p:pic>
        <p:nvPicPr>
          <p:cNvPr id="231" name="Google Shape;231;p22"/>
          <p:cNvPicPr preferRelativeResize="0"/>
          <p:nvPr/>
        </p:nvPicPr>
        <p:blipFill>
          <a:blip r:embed="rId3">
            <a:alphaModFix/>
          </a:blip>
          <a:stretch>
            <a:fillRect/>
          </a:stretch>
        </p:blipFill>
        <p:spPr>
          <a:xfrm>
            <a:off x="1276772" y="1017727"/>
            <a:ext cx="1302165" cy="922794"/>
          </a:xfrm>
          <a:prstGeom prst="rect">
            <a:avLst/>
          </a:prstGeom>
          <a:noFill/>
          <a:ln>
            <a:noFill/>
          </a:ln>
        </p:spPr>
      </p:pic>
      <p:pic>
        <p:nvPicPr>
          <p:cNvPr id="232" name="Google Shape;232;p22"/>
          <p:cNvPicPr preferRelativeResize="0"/>
          <p:nvPr/>
        </p:nvPicPr>
        <p:blipFill>
          <a:blip r:embed="rId4">
            <a:alphaModFix/>
          </a:blip>
          <a:stretch>
            <a:fillRect/>
          </a:stretch>
        </p:blipFill>
        <p:spPr>
          <a:xfrm>
            <a:off x="1871305" y="1463617"/>
            <a:ext cx="1662216" cy="1108136"/>
          </a:xfrm>
          <a:prstGeom prst="rect">
            <a:avLst/>
          </a:prstGeom>
          <a:noFill/>
          <a:ln>
            <a:noFill/>
          </a:ln>
        </p:spPr>
      </p:pic>
      <p:grpSp>
        <p:nvGrpSpPr>
          <p:cNvPr id="233" name="Google Shape;233;p22"/>
          <p:cNvGrpSpPr/>
          <p:nvPr/>
        </p:nvGrpSpPr>
        <p:grpSpPr>
          <a:xfrm>
            <a:off x="5721801" y="101460"/>
            <a:ext cx="3314100" cy="1036406"/>
            <a:chOff x="5721801" y="101460"/>
            <a:chExt cx="3314100" cy="1036406"/>
          </a:xfrm>
        </p:grpSpPr>
        <p:sp>
          <p:nvSpPr>
            <p:cNvPr id="234" name="Google Shape;234;p22"/>
            <p:cNvSpPr txBox="1"/>
            <p:nvPr/>
          </p:nvSpPr>
          <p:spPr>
            <a:xfrm>
              <a:off x="5721801" y="255610"/>
              <a:ext cx="3314100" cy="325500"/>
            </a:xfrm>
            <a:prstGeom prst="rect">
              <a:avLst/>
            </a:prstGeom>
            <a:noFill/>
            <a:ln>
              <a:noFill/>
            </a:ln>
            <a:effectLst>
              <a:outerShdw blurRad="57150" rotWithShape="0" algn="bl" dir="5400000" dist="9525">
                <a:srgbClr val="000000">
                  <a:alpha val="50000"/>
                </a:srgbClr>
              </a:outerShdw>
              <a:reflection blurRad="0" dir="5400000" dist="190500" endA="0" fadeDir="5400012" kx="0" rotWithShape="0" algn="bl" stA="48000" stPos="0" sy="-100000" ky="0"/>
            </a:effectLst>
          </p:spPr>
          <p:txBody>
            <a:bodyPr anchorCtr="0" anchor="t" bIns="91425" lIns="91425" spcFirstLastPara="1" rIns="91425" wrap="square" tIns="91425">
              <a:noAutofit/>
            </a:bodyPr>
            <a:lstStyle/>
            <a:p>
              <a:pPr indent="0" lvl="0" marL="0" rtl="0" algn="ctr">
                <a:spcBef>
                  <a:spcPts val="0"/>
                </a:spcBef>
                <a:spcAft>
                  <a:spcPts val="0"/>
                </a:spcAft>
                <a:buNone/>
              </a:pPr>
              <a:r>
                <a:rPr lang="en" sz="2500">
                  <a:solidFill>
                    <a:srgbClr val="FFFFFF"/>
                  </a:solidFill>
                </a:rPr>
                <a:t>S    H               N    E</a:t>
              </a:r>
              <a:endParaRPr sz="2500">
                <a:solidFill>
                  <a:srgbClr val="FFFFFF"/>
                </a:solidFill>
              </a:endParaRPr>
            </a:p>
          </p:txBody>
        </p:sp>
        <p:pic>
          <p:nvPicPr>
            <p:cNvPr id="235" name="Google Shape;235;p22"/>
            <p:cNvPicPr preferRelativeResize="0"/>
            <p:nvPr/>
          </p:nvPicPr>
          <p:blipFill>
            <a:blip r:embed="rId5">
              <a:alphaModFix/>
            </a:blip>
            <a:stretch>
              <a:fillRect/>
            </a:stretch>
          </p:blipFill>
          <p:spPr>
            <a:xfrm>
              <a:off x="6908888" y="101460"/>
              <a:ext cx="939920" cy="1036406"/>
            </a:xfrm>
            <a:prstGeom prst="rect">
              <a:avLst/>
            </a:prstGeom>
            <a:noFill/>
            <a:ln>
              <a:noFill/>
            </a:ln>
            <a:effectLst>
              <a:outerShdw blurRad="71438" rotWithShape="0" algn="bl" dir="2580001" dist="28575">
                <a:srgbClr val="000000">
                  <a:alpha val="25000"/>
                </a:srgbClr>
              </a:outerShdw>
            </a:effectLst>
          </p:spPr>
        </p:pic>
      </p:grpSp>
      <p:pic>
        <p:nvPicPr>
          <p:cNvPr id="236" name="Google Shape;236;p22"/>
          <p:cNvPicPr preferRelativeResize="0"/>
          <p:nvPr/>
        </p:nvPicPr>
        <p:blipFill>
          <a:blip r:embed="rId6">
            <a:alphaModFix/>
          </a:blip>
          <a:stretch>
            <a:fillRect/>
          </a:stretch>
        </p:blipFill>
        <p:spPr>
          <a:xfrm>
            <a:off x="4914213" y="3505200"/>
            <a:ext cx="2898650" cy="991151"/>
          </a:xfrm>
          <a:prstGeom prst="rect">
            <a:avLst/>
          </a:prstGeom>
          <a:noFill/>
          <a:ln>
            <a:noFill/>
          </a:ln>
        </p:spPr>
      </p:pic>
      <p:sp>
        <p:nvSpPr>
          <p:cNvPr id="237" name="Google Shape;237;p22"/>
          <p:cNvSpPr txBox="1"/>
          <p:nvPr/>
        </p:nvSpPr>
        <p:spPr>
          <a:xfrm>
            <a:off x="5269875" y="2331720"/>
            <a:ext cx="2187300" cy="612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700">
                <a:solidFill>
                  <a:schemeClr val="dk1"/>
                </a:solidFill>
                <a:latin typeface="Montserrat"/>
                <a:ea typeface="Montserrat"/>
                <a:cs typeface="Montserrat"/>
                <a:sym typeface="Montserrat"/>
              </a:rPr>
              <a:t>Luci spente</a:t>
            </a:r>
            <a:endParaRPr sz="1700"/>
          </a:p>
        </p:txBody>
      </p:sp>
      <p:grpSp>
        <p:nvGrpSpPr>
          <p:cNvPr id="238" name="Google Shape;238;p22"/>
          <p:cNvGrpSpPr/>
          <p:nvPr/>
        </p:nvGrpSpPr>
        <p:grpSpPr>
          <a:xfrm>
            <a:off x="929766" y="3048937"/>
            <a:ext cx="3498434" cy="1371209"/>
            <a:chOff x="929766" y="3048938"/>
            <a:chExt cx="3498434" cy="1371209"/>
          </a:xfrm>
        </p:grpSpPr>
        <p:pic>
          <p:nvPicPr>
            <p:cNvPr id="239" name="Google Shape;239;p22"/>
            <p:cNvPicPr preferRelativeResize="0"/>
            <p:nvPr/>
          </p:nvPicPr>
          <p:blipFill>
            <a:blip r:embed="rId7">
              <a:alphaModFix/>
            </a:blip>
            <a:stretch>
              <a:fillRect/>
            </a:stretch>
          </p:blipFill>
          <p:spPr>
            <a:xfrm>
              <a:off x="929766" y="3107323"/>
              <a:ext cx="706333" cy="1312823"/>
            </a:xfrm>
            <a:prstGeom prst="rect">
              <a:avLst/>
            </a:prstGeom>
            <a:noFill/>
            <a:ln>
              <a:noFill/>
            </a:ln>
          </p:spPr>
        </p:pic>
        <p:sp>
          <p:nvSpPr>
            <p:cNvPr id="240" name="Google Shape;240;p22"/>
            <p:cNvSpPr txBox="1"/>
            <p:nvPr/>
          </p:nvSpPr>
          <p:spPr>
            <a:xfrm>
              <a:off x="1871300" y="3048938"/>
              <a:ext cx="2556900" cy="844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Montserrat"/>
                  <a:ea typeface="Montserrat"/>
                  <a:cs typeface="Montserrat"/>
                  <a:sym typeface="Montserrat"/>
                </a:rPr>
                <a:t>Server centralizzato facilmente configurabile</a:t>
              </a:r>
              <a:endParaRPr/>
            </a:p>
          </p:txBody>
        </p:sp>
      </p:grpSp>
      <p:sp>
        <p:nvSpPr>
          <p:cNvPr id="241" name="Google Shape;241;p22"/>
          <p:cNvSpPr txBox="1"/>
          <p:nvPr/>
        </p:nvSpPr>
        <p:spPr>
          <a:xfrm>
            <a:off x="1214200" y="2331725"/>
            <a:ext cx="1686900" cy="612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chemeClr val="dk1"/>
                </a:solidFill>
                <a:latin typeface="Montserrat"/>
                <a:ea typeface="Montserrat"/>
                <a:cs typeface="Montserrat"/>
                <a:sym typeface="Montserrat"/>
              </a:rPr>
              <a:t>Telecamere a infrarossi</a:t>
            </a:r>
            <a:endParaRPr sz="1300"/>
          </a:p>
        </p:txBody>
      </p:sp>
      <p:pic>
        <p:nvPicPr>
          <p:cNvPr id="242" name="Google Shape;242;p22"/>
          <p:cNvPicPr preferRelativeResize="0"/>
          <p:nvPr/>
        </p:nvPicPr>
        <p:blipFill>
          <a:blip r:embed="rId8">
            <a:alphaModFix/>
          </a:blip>
          <a:stretch>
            <a:fillRect/>
          </a:stretch>
        </p:blipFill>
        <p:spPr>
          <a:xfrm>
            <a:off x="8122863" y="1408176"/>
            <a:ext cx="731521" cy="731521"/>
          </a:xfrm>
          <a:prstGeom prst="rect">
            <a:avLst/>
          </a:prstGeom>
          <a:noFill/>
          <a:ln>
            <a:noFill/>
          </a:ln>
        </p:spPr>
      </p:pic>
      <p:pic>
        <p:nvPicPr>
          <p:cNvPr id="243" name="Google Shape;243;p22"/>
          <p:cNvPicPr preferRelativeResize="0"/>
          <p:nvPr/>
        </p:nvPicPr>
        <p:blipFill>
          <a:blip r:embed="rId9">
            <a:alphaModFix/>
          </a:blip>
          <a:stretch>
            <a:fillRect/>
          </a:stretch>
        </p:blipFill>
        <p:spPr>
          <a:xfrm>
            <a:off x="4702548" y="1400675"/>
            <a:ext cx="1408176" cy="548092"/>
          </a:xfrm>
          <a:prstGeom prst="rect">
            <a:avLst/>
          </a:prstGeom>
          <a:noFill/>
          <a:ln>
            <a:noFill/>
          </a:ln>
        </p:spPr>
      </p:pic>
      <p:pic>
        <p:nvPicPr>
          <p:cNvPr id="244" name="Google Shape;244;p22"/>
          <p:cNvPicPr preferRelativeResize="0"/>
          <p:nvPr/>
        </p:nvPicPr>
        <p:blipFill>
          <a:blip r:embed="rId9">
            <a:alphaModFix/>
          </a:blip>
          <a:stretch>
            <a:fillRect/>
          </a:stretch>
        </p:blipFill>
        <p:spPr>
          <a:xfrm>
            <a:off x="6570223" y="1400675"/>
            <a:ext cx="1408176" cy="548092"/>
          </a:xfrm>
          <a:prstGeom prst="rect">
            <a:avLst/>
          </a:prstGeom>
          <a:noFill/>
          <a:ln>
            <a:noFill/>
          </a:ln>
        </p:spPr>
      </p:pic>
      <p:grpSp>
        <p:nvGrpSpPr>
          <p:cNvPr id="245" name="Google Shape;245;p22"/>
          <p:cNvGrpSpPr/>
          <p:nvPr/>
        </p:nvGrpSpPr>
        <p:grpSpPr>
          <a:xfrm>
            <a:off x="1848963" y="1333001"/>
            <a:ext cx="3976870" cy="3693612"/>
            <a:chOff x="1848963" y="1333001"/>
            <a:chExt cx="3976870" cy="3693612"/>
          </a:xfrm>
        </p:grpSpPr>
        <p:grpSp>
          <p:nvGrpSpPr>
            <p:cNvPr id="246" name="Google Shape;246;p22"/>
            <p:cNvGrpSpPr/>
            <p:nvPr/>
          </p:nvGrpSpPr>
          <p:grpSpPr>
            <a:xfrm>
              <a:off x="1848963" y="3810525"/>
              <a:ext cx="2579238" cy="1216087"/>
              <a:chOff x="1848963" y="3810525"/>
              <a:chExt cx="2579238" cy="1216087"/>
            </a:xfrm>
          </p:grpSpPr>
          <p:grpSp>
            <p:nvGrpSpPr>
              <p:cNvPr id="247" name="Google Shape;247;p22"/>
              <p:cNvGrpSpPr/>
              <p:nvPr/>
            </p:nvGrpSpPr>
            <p:grpSpPr>
              <a:xfrm>
                <a:off x="1848963" y="3810525"/>
                <a:ext cx="1810580" cy="454500"/>
                <a:chOff x="1848963" y="3852414"/>
                <a:chExt cx="1810580" cy="454500"/>
              </a:xfrm>
            </p:grpSpPr>
            <p:cxnSp>
              <p:nvCxnSpPr>
                <p:cNvPr id="248" name="Google Shape;248;p22"/>
                <p:cNvCxnSpPr/>
                <p:nvPr/>
              </p:nvCxnSpPr>
              <p:spPr>
                <a:xfrm>
                  <a:off x="1848963" y="4079664"/>
                  <a:ext cx="578100" cy="0"/>
                </a:xfrm>
                <a:prstGeom prst="straightConnector1">
                  <a:avLst/>
                </a:prstGeom>
                <a:noFill/>
                <a:ln cap="flat" cmpd="sng" w="19050">
                  <a:solidFill>
                    <a:srgbClr val="000000"/>
                  </a:solidFill>
                  <a:prstDash val="solid"/>
                  <a:round/>
                  <a:headEnd len="med" w="med" type="none"/>
                  <a:tailEnd len="med" w="med" type="triangle"/>
                </a:ln>
              </p:spPr>
            </p:cxnSp>
            <p:grpSp>
              <p:nvGrpSpPr>
                <p:cNvPr id="249" name="Google Shape;249;p22"/>
                <p:cNvGrpSpPr/>
                <p:nvPr/>
              </p:nvGrpSpPr>
              <p:grpSpPr>
                <a:xfrm>
                  <a:off x="2639958" y="3852414"/>
                  <a:ext cx="1019585" cy="454500"/>
                  <a:chOff x="2578925" y="3928614"/>
                  <a:chExt cx="1019585" cy="454500"/>
                </a:xfrm>
              </p:grpSpPr>
              <p:pic>
                <p:nvPicPr>
                  <p:cNvPr id="250" name="Google Shape;250;p22"/>
                  <p:cNvPicPr preferRelativeResize="0"/>
                  <p:nvPr/>
                </p:nvPicPr>
                <p:blipFill>
                  <a:blip r:embed="rId10">
                    <a:alphaModFix/>
                  </a:blip>
                  <a:stretch>
                    <a:fillRect/>
                  </a:stretch>
                </p:blipFill>
                <p:spPr>
                  <a:xfrm>
                    <a:off x="2578925" y="3950124"/>
                    <a:ext cx="452628" cy="411480"/>
                  </a:xfrm>
                  <a:prstGeom prst="rect">
                    <a:avLst/>
                  </a:prstGeom>
                  <a:noFill/>
                  <a:ln>
                    <a:noFill/>
                  </a:ln>
                </p:spPr>
              </p:pic>
              <p:pic>
                <p:nvPicPr>
                  <p:cNvPr id="251" name="Google Shape;251;p22"/>
                  <p:cNvPicPr preferRelativeResize="0"/>
                  <p:nvPr/>
                </p:nvPicPr>
                <p:blipFill>
                  <a:blip r:embed="rId11">
                    <a:alphaModFix/>
                  </a:blip>
                  <a:stretch>
                    <a:fillRect/>
                  </a:stretch>
                </p:blipFill>
                <p:spPr>
                  <a:xfrm>
                    <a:off x="3144010" y="3928614"/>
                    <a:ext cx="454500" cy="454500"/>
                  </a:xfrm>
                  <a:prstGeom prst="rect">
                    <a:avLst/>
                  </a:prstGeom>
                  <a:noFill/>
                  <a:ln>
                    <a:noFill/>
                  </a:ln>
                </p:spPr>
              </p:pic>
            </p:grpSp>
          </p:grpSp>
          <p:sp>
            <p:nvSpPr>
              <p:cNvPr id="252" name="Google Shape;252;p22"/>
              <p:cNvSpPr txBox="1"/>
              <p:nvPr/>
            </p:nvSpPr>
            <p:spPr>
              <a:xfrm>
                <a:off x="1871300" y="4181813"/>
                <a:ext cx="2556900" cy="844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Montserrat"/>
                    <a:ea typeface="Montserrat"/>
                    <a:cs typeface="Montserrat"/>
                    <a:sym typeface="Montserrat"/>
                  </a:rPr>
                  <a:t>Segnalazione automatica dei guasti</a:t>
                </a:r>
                <a:endParaRPr/>
              </a:p>
            </p:txBody>
          </p:sp>
        </p:grpSp>
        <p:grpSp>
          <p:nvGrpSpPr>
            <p:cNvPr id="253" name="Google Shape;253;p22"/>
            <p:cNvGrpSpPr/>
            <p:nvPr/>
          </p:nvGrpSpPr>
          <p:grpSpPr>
            <a:xfrm>
              <a:off x="4952507" y="1333001"/>
              <a:ext cx="873325" cy="1151128"/>
              <a:chOff x="4952507" y="1333001"/>
              <a:chExt cx="873325" cy="1151128"/>
            </a:xfrm>
          </p:grpSpPr>
          <p:pic>
            <p:nvPicPr>
              <p:cNvPr id="254" name="Google Shape;254;p22"/>
              <p:cNvPicPr preferRelativeResize="0"/>
              <p:nvPr/>
            </p:nvPicPr>
            <p:blipFill>
              <a:blip r:embed="rId12">
                <a:alphaModFix/>
              </a:blip>
              <a:stretch>
                <a:fillRect/>
              </a:stretch>
            </p:blipFill>
            <p:spPr>
              <a:xfrm>
                <a:off x="4952507" y="1333001"/>
                <a:ext cx="873325" cy="881868"/>
              </a:xfrm>
              <a:prstGeom prst="rect">
                <a:avLst/>
              </a:prstGeom>
              <a:noFill/>
              <a:ln>
                <a:noFill/>
              </a:ln>
            </p:spPr>
          </p:pic>
          <p:pic>
            <p:nvPicPr>
              <p:cNvPr id="255" name="Google Shape;255;p22"/>
              <p:cNvPicPr preferRelativeResize="0"/>
              <p:nvPr/>
            </p:nvPicPr>
            <p:blipFill>
              <a:blip r:embed="rId13">
                <a:alphaModFix/>
              </a:blip>
              <a:stretch>
                <a:fillRect/>
              </a:stretch>
            </p:blipFill>
            <p:spPr>
              <a:xfrm>
                <a:off x="5134514" y="2044990"/>
                <a:ext cx="509286" cy="439138"/>
              </a:xfrm>
              <a:prstGeom prst="rect">
                <a:avLst/>
              </a:prstGeom>
              <a:noFill/>
              <a:ln>
                <a:noFill/>
              </a:ln>
            </p:spPr>
          </p:pic>
        </p:grpSp>
      </p:grpSp>
      <p:pic>
        <p:nvPicPr>
          <p:cNvPr id="256" name="Google Shape;256;p22"/>
          <p:cNvPicPr preferRelativeResize="0"/>
          <p:nvPr/>
        </p:nvPicPr>
        <p:blipFill rotWithShape="1">
          <a:blip r:embed="rId14">
            <a:alphaModFix/>
          </a:blip>
          <a:srcRect b="0" l="0" r="0" t="0"/>
          <a:stretch/>
        </p:blipFill>
        <p:spPr>
          <a:xfrm rot="7955641">
            <a:off x="2971291" y="2412427"/>
            <a:ext cx="799936" cy="45088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8"/>
                                        </p:tgtEl>
                                        <p:attrNameLst>
                                          <p:attrName>style.visibility</p:attrName>
                                        </p:attrNameLst>
                                      </p:cBhvr>
                                      <p:to>
                                        <p:strVal val="visible"/>
                                      </p:to>
                                    </p:set>
                                    <p:animEffect filter="fade" transition="in">
                                      <p:cBhvr>
                                        <p:cTn dur="400"/>
                                        <p:tgtEl>
                                          <p:spTgt spid="23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5"/>
                                        </p:tgtEl>
                                        <p:attrNameLst>
                                          <p:attrName>style.visibility</p:attrName>
                                        </p:attrNameLst>
                                      </p:cBhvr>
                                      <p:to>
                                        <p:strVal val="visible"/>
                                      </p:to>
                                    </p:set>
                                    <p:animEffect filter="fade" transition="in">
                                      <p:cBhvr>
                                        <p:cTn dur="400"/>
                                        <p:tgtEl>
                                          <p:spTgt spid="24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2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Montserrat"/>
                <a:ea typeface="Montserrat"/>
                <a:cs typeface="Montserrat"/>
                <a:sym typeface="Montserrat"/>
              </a:rPr>
              <a:t>Vantaggi</a:t>
            </a:r>
            <a:endParaRPr b="1">
              <a:latin typeface="Montserrat"/>
              <a:ea typeface="Montserrat"/>
              <a:cs typeface="Montserrat"/>
              <a:sym typeface="Montserrat"/>
            </a:endParaRPr>
          </a:p>
          <a:p>
            <a:pPr indent="0" lvl="0" marL="0" rtl="0" algn="l">
              <a:spcBef>
                <a:spcPts val="0"/>
              </a:spcBef>
              <a:spcAft>
                <a:spcPts val="0"/>
              </a:spcAft>
              <a:buNone/>
            </a:pPr>
            <a:r>
              <a:t/>
            </a:r>
            <a:endParaRPr b="1">
              <a:latin typeface="Montserrat"/>
              <a:ea typeface="Montserrat"/>
              <a:cs typeface="Montserrat"/>
              <a:sym typeface="Montserrat"/>
            </a:endParaRPr>
          </a:p>
        </p:txBody>
      </p:sp>
      <p:pic>
        <p:nvPicPr>
          <p:cNvPr id="262" name="Google Shape;262;p23"/>
          <p:cNvPicPr preferRelativeResize="0"/>
          <p:nvPr/>
        </p:nvPicPr>
        <p:blipFill rotWithShape="1">
          <a:blip r:embed="rId3">
            <a:alphaModFix/>
          </a:blip>
          <a:srcRect b="199" l="0" r="0" t="199"/>
          <a:stretch/>
        </p:blipFill>
        <p:spPr>
          <a:xfrm>
            <a:off x="-612600" y="1093925"/>
            <a:ext cx="4349122" cy="3502925"/>
          </a:xfrm>
          <a:prstGeom prst="rect">
            <a:avLst/>
          </a:prstGeom>
          <a:noFill/>
          <a:ln>
            <a:noFill/>
          </a:ln>
        </p:spPr>
      </p:pic>
      <p:sp>
        <p:nvSpPr>
          <p:cNvPr id="263" name="Google Shape;263;p23"/>
          <p:cNvSpPr txBox="1"/>
          <p:nvPr/>
        </p:nvSpPr>
        <p:spPr>
          <a:xfrm>
            <a:off x="2772203" y="4146834"/>
            <a:ext cx="1482300" cy="52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latin typeface="Montserrat"/>
                <a:ea typeface="Montserrat"/>
                <a:cs typeface="Montserrat"/>
                <a:sym typeface="Montserrat"/>
              </a:rPr>
              <a:t>Trasparenza</a:t>
            </a:r>
            <a:endParaRPr sz="1100">
              <a:latin typeface="Montserrat"/>
              <a:ea typeface="Montserrat"/>
              <a:cs typeface="Montserrat"/>
              <a:sym typeface="Montserrat"/>
            </a:endParaRPr>
          </a:p>
        </p:txBody>
      </p:sp>
      <p:sp>
        <p:nvSpPr>
          <p:cNvPr id="264" name="Google Shape;264;p23"/>
          <p:cNvSpPr txBox="1"/>
          <p:nvPr/>
        </p:nvSpPr>
        <p:spPr>
          <a:xfrm>
            <a:off x="3366875" y="1731264"/>
            <a:ext cx="1482300" cy="52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latin typeface="Montserrat"/>
                <a:ea typeface="Montserrat"/>
                <a:cs typeface="Montserrat"/>
                <a:sym typeface="Montserrat"/>
              </a:rPr>
              <a:t>Gestione autonoma</a:t>
            </a:r>
            <a:endParaRPr sz="1100">
              <a:latin typeface="Montserrat"/>
              <a:ea typeface="Montserrat"/>
              <a:cs typeface="Montserrat"/>
              <a:sym typeface="Montserrat"/>
            </a:endParaRPr>
          </a:p>
        </p:txBody>
      </p:sp>
      <p:sp>
        <p:nvSpPr>
          <p:cNvPr id="265" name="Google Shape;265;p23"/>
          <p:cNvSpPr txBox="1"/>
          <p:nvPr/>
        </p:nvSpPr>
        <p:spPr>
          <a:xfrm>
            <a:off x="2728350" y="1231224"/>
            <a:ext cx="1482300" cy="387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latin typeface="Montserrat"/>
                <a:ea typeface="Montserrat"/>
                <a:cs typeface="Montserrat"/>
                <a:sym typeface="Montserrat"/>
              </a:rPr>
              <a:t>Risparmio</a:t>
            </a:r>
            <a:endParaRPr sz="1100">
              <a:latin typeface="Montserrat"/>
              <a:ea typeface="Montserrat"/>
              <a:cs typeface="Montserrat"/>
              <a:sym typeface="Montserrat"/>
            </a:endParaRPr>
          </a:p>
        </p:txBody>
      </p:sp>
      <p:sp>
        <p:nvSpPr>
          <p:cNvPr id="266" name="Google Shape;266;p23"/>
          <p:cNvSpPr txBox="1"/>
          <p:nvPr/>
        </p:nvSpPr>
        <p:spPr>
          <a:xfrm>
            <a:off x="3754650" y="2599944"/>
            <a:ext cx="1482300" cy="52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latin typeface="Montserrat"/>
                <a:ea typeface="Montserrat"/>
                <a:cs typeface="Montserrat"/>
                <a:sym typeface="Montserrat"/>
              </a:rPr>
              <a:t>Manutenzione automatica</a:t>
            </a:r>
            <a:endParaRPr sz="1100">
              <a:latin typeface="Montserrat"/>
              <a:ea typeface="Montserrat"/>
              <a:cs typeface="Montserrat"/>
              <a:sym typeface="Montserrat"/>
            </a:endParaRPr>
          </a:p>
        </p:txBody>
      </p:sp>
      <p:grpSp>
        <p:nvGrpSpPr>
          <p:cNvPr id="267" name="Google Shape;267;p23"/>
          <p:cNvGrpSpPr/>
          <p:nvPr/>
        </p:nvGrpSpPr>
        <p:grpSpPr>
          <a:xfrm>
            <a:off x="4929000" y="1788200"/>
            <a:ext cx="4291200" cy="2190588"/>
            <a:chOff x="4852800" y="1712000"/>
            <a:chExt cx="4291200" cy="2190588"/>
          </a:xfrm>
        </p:grpSpPr>
        <p:grpSp>
          <p:nvGrpSpPr>
            <p:cNvPr id="268" name="Google Shape;268;p23"/>
            <p:cNvGrpSpPr/>
            <p:nvPr/>
          </p:nvGrpSpPr>
          <p:grpSpPr>
            <a:xfrm>
              <a:off x="4852800" y="1712000"/>
              <a:ext cx="4291200" cy="1282425"/>
              <a:chOff x="4698725" y="1241325"/>
              <a:chExt cx="4291200" cy="1282425"/>
            </a:xfrm>
          </p:grpSpPr>
          <p:sp>
            <p:nvSpPr>
              <p:cNvPr id="269" name="Google Shape;269;p23"/>
              <p:cNvSpPr txBox="1"/>
              <p:nvPr/>
            </p:nvSpPr>
            <p:spPr>
              <a:xfrm>
                <a:off x="4698725" y="1483848"/>
                <a:ext cx="4291200" cy="421500"/>
              </a:xfrm>
              <a:prstGeom prst="rect">
                <a:avLst/>
              </a:prstGeom>
              <a:noFill/>
              <a:ln>
                <a:noFill/>
              </a:ln>
              <a:effectLst>
                <a:outerShdw blurRad="57150" rotWithShape="0" algn="bl" dir="5400000" dist="9525">
                  <a:srgbClr val="000000">
                    <a:alpha val="50000"/>
                  </a:srgbClr>
                </a:outerShdw>
                <a:reflection blurRad="0" dir="5400000" dist="114300" endA="0" fadeDir="5400012" kx="0" rotWithShape="0" algn="bl" stA="48000" stPos="0" sy="-100000" ky="0"/>
              </a:effectLst>
            </p:spPr>
            <p:txBody>
              <a:bodyPr anchorCtr="0" anchor="t" bIns="91425" lIns="91425" spcFirstLastPara="1" rIns="91425" wrap="square" tIns="91425">
                <a:noAutofit/>
              </a:bodyPr>
              <a:lstStyle/>
              <a:p>
                <a:pPr indent="0" lvl="0" marL="0" rtl="0" algn="ctr">
                  <a:spcBef>
                    <a:spcPts val="0"/>
                  </a:spcBef>
                  <a:spcAft>
                    <a:spcPts val="0"/>
                  </a:spcAft>
                  <a:buNone/>
                </a:pPr>
                <a:r>
                  <a:rPr lang="en" sz="3000">
                    <a:solidFill>
                      <a:srgbClr val="FFFFFF"/>
                    </a:solidFill>
                  </a:rPr>
                  <a:t>S    H             N    E</a:t>
                </a:r>
                <a:endParaRPr sz="3000">
                  <a:solidFill>
                    <a:srgbClr val="FFFFFF"/>
                  </a:solidFill>
                </a:endParaRPr>
              </a:p>
            </p:txBody>
          </p:sp>
          <p:pic>
            <p:nvPicPr>
              <p:cNvPr id="270" name="Google Shape;270;p23"/>
              <p:cNvPicPr preferRelativeResize="0"/>
              <p:nvPr/>
            </p:nvPicPr>
            <p:blipFill>
              <a:blip r:embed="rId4">
                <a:alphaModFix/>
              </a:blip>
              <a:stretch>
                <a:fillRect/>
              </a:stretch>
            </p:blipFill>
            <p:spPr>
              <a:xfrm>
                <a:off x="6262813" y="1241325"/>
                <a:ext cx="1163024" cy="1282425"/>
              </a:xfrm>
              <a:prstGeom prst="rect">
                <a:avLst/>
              </a:prstGeom>
              <a:noFill/>
              <a:ln>
                <a:noFill/>
              </a:ln>
              <a:effectLst>
                <a:outerShdw blurRad="71438" rotWithShape="0" algn="bl" dir="2580001" dist="28575">
                  <a:srgbClr val="000000">
                    <a:alpha val="25000"/>
                  </a:srgbClr>
                </a:outerShdw>
              </a:effectLst>
            </p:spPr>
          </p:pic>
        </p:grpSp>
        <p:sp>
          <p:nvSpPr>
            <p:cNvPr id="271" name="Google Shape;271;p23"/>
            <p:cNvSpPr txBox="1"/>
            <p:nvPr/>
          </p:nvSpPr>
          <p:spPr>
            <a:xfrm>
              <a:off x="5020200" y="2693588"/>
              <a:ext cx="3956400" cy="1209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dk1"/>
                  </a:solidFill>
                  <a:latin typeface="Montserrat"/>
                  <a:ea typeface="Montserrat"/>
                  <a:cs typeface="Montserrat"/>
                  <a:sym typeface="Montserrat"/>
                </a:rPr>
                <a:t>Luce intelligente, senza sprechi.</a:t>
              </a:r>
              <a:endParaRPr sz="1600">
                <a:solidFill>
                  <a:schemeClr val="dk1"/>
                </a:solidFill>
                <a:latin typeface="Montserrat"/>
                <a:ea typeface="Montserrat"/>
                <a:cs typeface="Montserrat"/>
                <a:sym typeface="Montserrat"/>
              </a:endParaRPr>
            </a:p>
          </p:txBody>
        </p:sp>
      </p:grpSp>
      <p:sp>
        <p:nvSpPr>
          <p:cNvPr id="272" name="Google Shape;272;p23"/>
          <p:cNvSpPr txBox="1"/>
          <p:nvPr/>
        </p:nvSpPr>
        <p:spPr>
          <a:xfrm>
            <a:off x="3516028" y="3455909"/>
            <a:ext cx="1482300" cy="52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latin typeface="Montserrat"/>
                <a:ea typeface="Montserrat"/>
                <a:cs typeface="Montserrat"/>
                <a:sym typeface="Montserrat"/>
              </a:rPr>
              <a:t>Produttività e benessere</a:t>
            </a:r>
            <a:endParaRPr sz="1100">
              <a:latin typeface="Montserrat"/>
              <a:ea typeface="Montserrat"/>
              <a:cs typeface="Montserrat"/>
              <a:sym typeface="Montserrat"/>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2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Montserrat"/>
                <a:ea typeface="Montserrat"/>
                <a:cs typeface="Montserrat"/>
                <a:sym typeface="Montserrat"/>
              </a:rPr>
              <a:t>Perché Shyne?</a:t>
            </a:r>
            <a:endParaRPr b="1">
              <a:latin typeface="Montserrat"/>
              <a:ea typeface="Montserrat"/>
              <a:cs typeface="Montserrat"/>
              <a:sym typeface="Montserrat"/>
            </a:endParaRPr>
          </a:p>
          <a:p>
            <a:pPr indent="0" lvl="0" marL="0" rtl="0" algn="l">
              <a:spcBef>
                <a:spcPts val="0"/>
              </a:spcBef>
              <a:spcAft>
                <a:spcPts val="0"/>
              </a:spcAft>
              <a:buNone/>
            </a:pPr>
            <a:r>
              <a:t/>
            </a:r>
            <a:endParaRPr b="1">
              <a:latin typeface="Montserrat"/>
              <a:ea typeface="Montserrat"/>
              <a:cs typeface="Montserrat"/>
              <a:sym typeface="Montserrat"/>
            </a:endParaRPr>
          </a:p>
        </p:txBody>
      </p:sp>
      <p:graphicFrame>
        <p:nvGraphicFramePr>
          <p:cNvPr id="278" name="Google Shape;278;p24"/>
          <p:cNvGraphicFramePr/>
          <p:nvPr/>
        </p:nvGraphicFramePr>
        <p:xfrm>
          <a:off x="235500" y="1371760"/>
          <a:ext cx="3000000" cy="3000000"/>
        </p:xfrm>
        <a:graphic>
          <a:graphicData uri="http://schemas.openxmlformats.org/drawingml/2006/table">
            <a:tbl>
              <a:tblPr>
                <a:noFill/>
                <a:tableStyleId>{52195192-51BC-48E3-9AE7-C9F73CAA9BE3}</a:tableStyleId>
              </a:tblPr>
              <a:tblGrid>
                <a:gridCol w="4260300"/>
                <a:gridCol w="1420100"/>
                <a:gridCol w="1420100"/>
                <a:gridCol w="1420100"/>
              </a:tblGrid>
              <a:tr h="399050">
                <a:tc>
                  <a:txBody>
                    <a:bodyPr/>
                    <a:lstStyle/>
                    <a:p>
                      <a:pPr indent="0" lvl="0" marL="0" rtl="0" algn="l">
                        <a:spcBef>
                          <a:spcPts val="0"/>
                        </a:spcBef>
                        <a:spcAft>
                          <a:spcPts val="0"/>
                        </a:spcAft>
                        <a:buNone/>
                      </a:pPr>
                      <a:r>
                        <a:t/>
                      </a:r>
                      <a:endParaRPr sz="1200">
                        <a:latin typeface="Montserrat"/>
                        <a:ea typeface="Montserrat"/>
                        <a:cs typeface="Montserrat"/>
                        <a:sym typeface="Montserrat"/>
                      </a:endParaRPr>
                    </a:p>
                  </a:txBody>
                  <a:tcPr marT="63500" marB="63500" marR="63500" marL="63500">
                    <a:lnL cap="flat" cmpd="sng" w="12700">
                      <a:solidFill>
                        <a:srgbClr val="000000">
                          <a:alpha val="0"/>
                        </a:srgbClr>
                      </a:solidFill>
                      <a:prstDash val="solid"/>
                      <a:round/>
                      <a:headEnd len="sm" w="sm" type="none"/>
                      <a:tailEnd len="sm" w="sm" type="none"/>
                    </a:lnL>
                    <a:lnR cap="flat" cmpd="sng" w="12700">
                      <a:solidFill>
                        <a:srgbClr val="000000">
                          <a:alpha val="0"/>
                        </a:srgbClr>
                      </a:solidFill>
                      <a:prstDash val="solid"/>
                      <a:round/>
                      <a:headEnd len="sm" w="sm" type="none"/>
                      <a:tailEnd len="sm" w="sm" type="none"/>
                    </a:lnR>
                    <a:lnT cap="flat" cmpd="sng" w="12700">
                      <a:solidFill>
                        <a:srgbClr val="000000">
                          <a:alpha val="0"/>
                        </a:srgbClr>
                      </a:solidFill>
                      <a:prstDash val="solid"/>
                      <a:round/>
                      <a:headEnd len="sm" w="sm" type="none"/>
                      <a:tailEnd len="sm" w="sm" type="none"/>
                    </a:lnT>
                    <a:lnB cap="flat" cmpd="sng" w="12700">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t/>
                      </a:r>
                      <a:endParaRPr b="1">
                        <a:latin typeface="Montserrat"/>
                        <a:ea typeface="Montserrat"/>
                        <a:cs typeface="Montserrat"/>
                        <a:sym typeface="Montserrat"/>
                      </a:endParaRPr>
                    </a:p>
                  </a:txBody>
                  <a:tcPr marT="63500" marB="63500" marR="63500" marL="63500">
                    <a:lnL cap="flat" cmpd="sng" w="12700">
                      <a:solidFill>
                        <a:srgbClr val="000000">
                          <a:alpha val="0"/>
                        </a:srgbClr>
                      </a:solidFill>
                      <a:prstDash val="solid"/>
                      <a:round/>
                      <a:headEnd len="sm" w="sm" type="none"/>
                      <a:tailEnd len="sm" w="sm" type="none"/>
                    </a:lnL>
                    <a:lnR cap="flat" cmpd="sng" w="12700">
                      <a:solidFill>
                        <a:srgbClr val="000000">
                          <a:alpha val="0"/>
                        </a:srgbClr>
                      </a:solidFill>
                      <a:prstDash val="solid"/>
                      <a:round/>
                      <a:headEnd len="sm" w="sm" type="none"/>
                      <a:tailEnd len="sm" w="sm" type="none"/>
                    </a:lnR>
                    <a:lnT cap="flat" cmpd="sng" w="12700">
                      <a:solidFill>
                        <a:srgbClr val="000000">
                          <a:alpha val="0"/>
                        </a:srgbClr>
                      </a:solidFill>
                      <a:prstDash val="solid"/>
                      <a:round/>
                      <a:headEnd len="sm" w="sm" type="none"/>
                      <a:tailEnd len="sm" w="sm" type="none"/>
                    </a:lnT>
                    <a:lnB cap="flat" cmpd="sng" w="12700">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t/>
                      </a:r>
                      <a:endParaRPr b="1">
                        <a:latin typeface="Montserrat"/>
                        <a:ea typeface="Montserrat"/>
                        <a:cs typeface="Montserrat"/>
                        <a:sym typeface="Montserrat"/>
                      </a:endParaRPr>
                    </a:p>
                  </a:txBody>
                  <a:tcPr marT="63500" marB="63500" marR="63500" marL="63500">
                    <a:lnL cap="flat" cmpd="sng" w="12700">
                      <a:solidFill>
                        <a:srgbClr val="000000">
                          <a:alpha val="0"/>
                        </a:srgbClr>
                      </a:solidFill>
                      <a:prstDash val="solid"/>
                      <a:round/>
                      <a:headEnd len="sm" w="sm" type="none"/>
                      <a:tailEnd len="sm" w="sm" type="none"/>
                    </a:lnL>
                    <a:lnR cap="flat" cmpd="sng" w="12700">
                      <a:solidFill>
                        <a:srgbClr val="000000">
                          <a:alpha val="0"/>
                        </a:srgbClr>
                      </a:solidFill>
                      <a:prstDash val="solid"/>
                      <a:round/>
                      <a:headEnd len="sm" w="sm" type="none"/>
                      <a:tailEnd len="sm" w="sm" type="none"/>
                    </a:lnR>
                    <a:lnT cap="flat" cmpd="sng" w="12700">
                      <a:solidFill>
                        <a:srgbClr val="000000">
                          <a:alpha val="0"/>
                        </a:srgbClr>
                      </a:solidFill>
                      <a:prstDash val="solid"/>
                      <a:round/>
                      <a:headEnd len="sm" w="sm" type="none"/>
                      <a:tailEnd len="sm" w="sm" type="none"/>
                    </a:lnT>
                    <a:lnB cap="flat" cmpd="sng" w="12700">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t/>
                      </a:r>
                      <a:endParaRPr b="1">
                        <a:latin typeface="Montserrat"/>
                        <a:ea typeface="Montserrat"/>
                        <a:cs typeface="Montserrat"/>
                        <a:sym typeface="Montserrat"/>
                      </a:endParaRPr>
                    </a:p>
                  </a:txBody>
                  <a:tcPr marT="63500" marB="63500" marR="63500" marL="63500">
                    <a:lnL cap="flat" cmpd="sng" w="12700">
                      <a:solidFill>
                        <a:srgbClr val="000000">
                          <a:alpha val="0"/>
                        </a:srgbClr>
                      </a:solidFill>
                      <a:prstDash val="solid"/>
                      <a:round/>
                      <a:headEnd len="sm" w="sm" type="none"/>
                      <a:tailEnd len="sm" w="sm" type="none"/>
                    </a:lnL>
                    <a:lnR cap="flat" cmpd="sng" w="12700">
                      <a:solidFill>
                        <a:srgbClr val="000000">
                          <a:alpha val="0"/>
                        </a:srgbClr>
                      </a:solidFill>
                      <a:prstDash val="solid"/>
                      <a:round/>
                      <a:headEnd len="sm" w="sm" type="none"/>
                      <a:tailEnd len="sm" w="sm" type="none"/>
                    </a:lnR>
                    <a:lnT cap="flat" cmpd="sng" w="12700">
                      <a:solidFill>
                        <a:srgbClr val="000000">
                          <a:alpha val="0"/>
                        </a:srgbClr>
                      </a:solidFill>
                      <a:prstDash val="solid"/>
                      <a:round/>
                      <a:headEnd len="sm" w="sm" type="none"/>
                      <a:tailEnd len="sm" w="sm" type="none"/>
                    </a:lnT>
                    <a:lnB cap="flat" cmpd="sng" w="12700">
                      <a:solidFill>
                        <a:srgbClr val="000000">
                          <a:alpha val="0"/>
                        </a:srgbClr>
                      </a:solidFill>
                      <a:prstDash val="solid"/>
                      <a:round/>
                      <a:headEnd len="sm" w="sm" type="none"/>
                      <a:tailEnd len="sm" w="sm" type="none"/>
                    </a:lnB>
                  </a:tcPr>
                </a:tc>
              </a:tr>
              <a:tr h="359800">
                <a:tc>
                  <a:txBody>
                    <a:bodyPr/>
                    <a:lstStyle/>
                    <a:p>
                      <a:pPr indent="0" lvl="0" marL="0" rtl="0" algn="l">
                        <a:spcBef>
                          <a:spcPts val="0"/>
                        </a:spcBef>
                        <a:spcAft>
                          <a:spcPts val="0"/>
                        </a:spcAft>
                        <a:buNone/>
                      </a:pPr>
                      <a:r>
                        <a:rPr lang="en" sz="1300">
                          <a:solidFill>
                            <a:schemeClr val="dk1"/>
                          </a:solidFill>
                          <a:latin typeface="Montserrat"/>
                          <a:ea typeface="Montserrat"/>
                          <a:cs typeface="Montserrat"/>
                          <a:sym typeface="Montserrat"/>
                        </a:rPr>
                        <a:t>Controllo autonomo di tutti gli ambienti</a:t>
                      </a:r>
                      <a:endParaRPr sz="1300">
                        <a:latin typeface="Montserrat"/>
                        <a:ea typeface="Montserrat"/>
                        <a:cs typeface="Montserrat"/>
                        <a:sym typeface="Montserrat"/>
                      </a:endParaRPr>
                    </a:p>
                  </a:txBody>
                  <a:tcPr marT="63500" marB="63500" marR="63500" marL="63500">
                    <a:lnL cap="flat" cmpd="sng" w="12700">
                      <a:solidFill>
                        <a:srgbClr val="000000">
                          <a:alpha val="0"/>
                        </a:srgbClr>
                      </a:solidFill>
                      <a:prstDash val="solid"/>
                      <a:round/>
                      <a:headEnd len="sm" w="sm" type="none"/>
                      <a:tailEnd len="sm" w="sm" type="none"/>
                    </a:lnL>
                    <a:lnR cap="flat" cmpd="sng" w="12700">
                      <a:solidFill>
                        <a:srgbClr val="000000">
                          <a:alpha val="0"/>
                        </a:srgbClr>
                      </a:solidFill>
                      <a:prstDash val="solid"/>
                      <a:round/>
                      <a:headEnd len="sm" w="sm" type="none"/>
                      <a:tailEnd len="sm" w="sm" type="none"/>
                    </a:lnR>
                    <a:lnT cap="flat" cmpd="sng" w="12700">
                      <a:solidFill>
                        <a:srgbClr val="000000">
                          <a:alpha val="0"/>
                        </a:srgbClr>
                      </a:solidFill>
                      <a:prstDash val="solid"/>
                      <a:round/>
                      <a:headEnd len="sm" w="sm" type="none"/>
                      <a:tailEnd len="sm" w="sm" type="none"/>
                    </a:lnT>
                    <a:lnB cap="flat" cmpd="sng" w="12700">
                      <a:solidFill>
                        <a:srgbClr val="000000">
                          <a:alpha val="0"/>
                        </a:srgbClr>
                      </a:solidFill>
                      <a:prstDash val="solid"/>
                      <a:round/>
                      <a:headEnd len="sm" w="sm" type="none"/>
                      <a:tailEnd len="sm" w="sm" type="none"/>
                    </a:lnB>
                    <a:solidFill>
                      <a:srgbClr val="E8EAF8"/>
                    </a:solidFill>
                  </a:tcPr>
                </a:tc>
                <a:tc>
                  <a:txBody>
                    <a:bodyPr/>
                    <a:lstStyle/>
                    <a:p>
                      <a:pPr indent="0" lvl="0" marL="0" rtl="0" algn="l">
                        <a:spcBef>
                          <a:spcPts val="0"/>
                        </a:spcBef>
                        <a:spcAft>
                          <a:spcPts val="0"/>
                        </a:spcAft>
                        <a:buNone/>
                      </a:pPr>
                      <a:r>
                        <a:t/>
                      </a:r>
                      <a:endParaRPr sz="1000">
                        <a:latin typeface="Montserrat"/>
                        <a:ea typeface="Montserrat"/>
                        <a:cs typeface="Montserrat"/>
                        <a:sym typeface="Montserrat"/>
                      </a:endParaRPr>
                    </a:p>
                  </a:txBody>
                  <a:tcPr marT="63500" marB="63500" marR="63500" marL="63500">
                    <a:lnL cap="flat" cmpd="sng" w="12700">
                      <a:solidFill>
                        <a:srgbClr val="000000">
                          <a:alpha val="0"/>
                        </a:srgbClr>
                      </a:solidFill>
                      <a:prstDash val="solid"/>
                      <a:round/>
                      <a:headEnd len="sm" w="sm" type="none"/>
                      <a:tailEnd len="sm" w="sm" type="none"/>
                    </a:lnL>
                    <a:lnR cap="flat" cmpd="sng" w="12700">
                      <a:solidFill>
                        <a:srgbClr val="000000">
                          <a:alpha val="0"/>
                        </a:srgbClr>
                      </a:solidFill>
                      <a:prstDash val="solid"/>
                      <a:round/>
                      <a:headEnd len="sm" w="sm" type="none"/>
                      <a:tailEnd len="sm" w="sm" type="none"/>
                    </a:lnR>
                    <a:lnT cap="flat" cmpd="sng" w="12700">
                      <a:solidFill>
                        <a:srgbClr val="000000">
                          <a:alpha val="0"/>
                        </a:srgbClr>
                      </a:solidFill>
                      <a:prstDash val="solid"/>
                      <a:round/>
                      <a:headEnd len="sm" w="sm" type="none"/>
                      <a:tailEnd len="sm" w="sm" type="none"/>
                    </a:lnT>
                    <a:lnB cap="flat" cmpd="sng" w="12700">
                      <a:solidFill>
                        <a:srgbClr val="000000">
                          <a:alpha val="0"/>
                        </a:srgbClr>
                      </a:solidFill>
                      <a:prstDash val="solid"/>
                      <a:round/>
                      <a:headEnd len="sm" w="sm" type="none"/>
                      <a:tailEnd len="sm" w="sm" type="none"/>
                    </a:lnB>
                    <a:solidFill>
                      <a:srgbClr val="E8EAF8"/>
                    </a:solidFill>
                  </a:tcPr>
                </a:tc>
                <a:tc>
                  <a:txBody>
                    <a:bodyPr/>
                    <a:lstStyle/>
                    <a:p>
                      <a:pPr indent="0" lvl="0" marL="0" rtl="0" algn="l">
                        <a:spcBef>
                          <a:spcPts val="0"/>
                        </a:spcBef>
                        <a:spcAft>
                          <a:spcPts val="0"/>
                        </a:spcAft>
                        <a:buNone/>
                      </a:pPr>
                      <a:r>
                        <a:t/>
                      </a:r>
                      <a:endParaRPr sz="1000">
                        <a:latin typeface="Montserrat"/>
                        <a:ea typeface="Montserrat"/>
                        <a:cs typeface="Montserrat"/>
                        <a:sym typeface="Montserrat"/>
                      </a:endParaRPr>
                    </a:p>
                  </a:txBody>
                  <a:tcPr marT="63500" marB="63500" marR="63500" marL="63500">
                    <a:lnL cap="flat" cmpd="sng" w="12700">
                      <a:solidFill>
                        <a:srgbClr val="000000">
                          <a:alpha val="0"/>
                        </a:srgbClr>
                      </a:solidFill>
                      <a:prstDash val="solid"/>
                      <a:round/>
                      <a:headEnd len="sm" w="sm" type="none"/>
                      <a:tailEnd len="sm" w="sm" type="none"/>
                    </a:lnL>
                    <a:lnR cap="flat" cmpd="sng" w="12700">
                      <a:solidFill>
                        <a:srgbClr val="000000">
                          <a:alpha val="0"/>
                        </a:srgbClr>
                      </a:solidFill>
                      <a:prstDash val="solid"/>
                      <a:round/>
                      <a:headEnd len="sm" w="sm" type="none"/>
                      <a:tailEnd len="sm" w="sm" type="none"/>
                    </a:lnR>
                    <a:lnT cap="flat" cmpd="sng" w="12700">
                      <a:solidFill>
                        <a:srgbClr val="000000">
                          <a:alpha val="0"/>
                        </a:srgbClr>
                      </a:solidFill>
                      <a:prstDash val="solid"/>
                      <a:round/>
                      <a:headEnd len="sm" w="sm" type="none"/>
                      <a:tailEnd len="sm" w="sm" type="none"/>
                    </a:lnT>
                    <a:lnB cap="flat" cmpd="sng" w="12700">
                      <a:solidFill>
                        <a:srgbClr val="000000">
                          <a:alpha val="0"/>
                        </a:srgbClr>
                      </a:solidFill>
                      <a:prstDash val="solid"/>
                      <a:round/>
                      <a:headEnd len="sm" w="sm" type="none"/>
                      <a:tailEnd len="sm" w="sm" type="none"/>
                    </a:lnB>
                    <a:solidFill>
                      <a:srgbClr val="E8EAF8"/>
                    </a:solidFill>
                  </a:tcPr>
                </a:tc>
                <a:tc>
                  <a:txBody>
                    <a:bodyPr/>
                    <a:lstStyle/>
                    <a:p>
                      <a:pPr indent="0" lvl="0" marL="0" rtl="0" algn="l">
                        <a:spcBef>
                          <a:spcPts val="0"/>
                        </a:spcBef>
                        <a:spcAft>
                          <a:spcPts val="0"/>
                        </a:spcAft>
                        <a:buNone/>
                      </a:pPr>
                      <a:r>
                        <a:t/>
                      </a:r>
                      <a:endParaRPr sz="1000">
                        <a:latin typeface="Montserrat"/>
                        <a:ea typeface="Montserrat"/>
                        <a:cs typeface="Montserrat"/>
                        <a:sym typeface="Montserrat"/>
                      </a:endParaRPr>
                    </a:p>
                  </a:txBody>
                  <a:tcPr marT="63500" marB="63500" marR="63500" marL="63500">
                    <a:lnL cap="flat" cmpd="sng" w="12700">
                      <a:solidFill>
                        <a:srgbClr val="000000">
                          <a:alpha val="0"/>
                        </a:srgbClr>
                      </a:solidFill>
                      <a:prstDash val="solid"/>
                      <a:round/>
                      <a:headEnd len="sm" w="sm" type="none"/>
                      <a:tailEnd len="sm" w="sm" type="none"/>
                    </a:lnL>
                    <a:lnR cap="flat" cmpd="sng" w="12700">
                      <a:solidFill>
                        <a:srgbClr val="000000">
                          <a:alpha val="0"/>
                        </a:srgbClr>
                      </a:solidFill>
                      <a:prstDash val="solid"/>
                      <a:round/>
                      <a:headEnd len="sm" w="sm" type="none"/>
                      <a:tailEnd len="sm" w="sm" type="none"/>
                    </a:lnR>
                    <a:lnT cap="flat" cmpd="sng" w="12700">
                      <a:solidFill>
                        <a:srgbClr val="000000">
                          <a:alpha val="0"/>
                        </a:srgbClr>
                      </a:solidFill>
                      <a:prstDash val="solid"/>
                      <a:round/>
                      <a:headEnd len="sm" w="sm" type="none"/>
                      <a:tailEnd len="sm" w="sm" type="none"/>
                    </a:lnT>
                    <a:lnB cap="flat" cmpd="sng" w="12700">
                      <a:solidFill>
                        <a:srgbClr val="000000">
                          <a:alpha val="0"/>
                        </a:srgbClr>
                      </a:solidFill>
                      <a:prstDash val="solid"/>
                      <a:round/>
                      <a:headEnd len="sm" w="sm" type="none"/>
                      <a:tailEnd len="sm" w="sm" type="none"/>
                    </a:lnB>
                    <a:solidFill>
                      <a:srgbClr val="E8EAF8"/>
                    </a:solidFill>
                  </a:tcPr>
                </a:tc>
              </a:tr>
              <a:tr h="359800">
                <a:tc>
                  <a:txBody>
                    <a:bodyPr/>
                    <a:lstStyle/>
                    <a:p>
                      <a:pPr indent="0" lvl="0" marL="0" rtl="0" algn="l">
                        <a:spcBef>
                          <a:spcPts val="0"/>
                        </a:spcBef>
                        <a:spcAft>
                          <a:spcPts val="0"/>
                        </a:spcAft>
                        <a:buNone/>
                      </a:pPr>
                      <a:r>
                        <a:rPr lang="en" sz="1300">
                          <a:latin typeface="Montserrat"/>
                          <a:ea typeface="Montserrat"/>
                          <a:cs typeface="Montserrat"/>
                          <a:sym typeface="Montserrat"/>
                        </a:rPr>
                        <a:t>Controllo autonomo e selettivo delle singole luci</a:t>
                      </a:r>
                      <a:endParaRPr sz="1300">
                        <a:latin typeface="Montserrat"/>
                        <a:ea typeface="Montserrat"/>
                        <a:cs typeface="Montserrat"/>
                        <a:sym typeface="Montserrat"/>
                      </a:endParaRPr>
                    </a:p>
                  </a:txBody>
                  <a:tcPr marT="63500" marB="63500" marR="63500" marL="63500">
                    <a:lnL cap="flat" cmpd="sng" w="12700">
                      <a:solidFill>
                        <a:srgbClr val="000000">
                          <a:alpha val="0"/>
                        </a:srgbClr>
                      </a:solidFill>
                      <a:prstDash val="solid"/>
                      <a:round/>
                      <a:headEnd len="sm" w="sm" type="none"/>
                      <a:tailEnd len="sm" w="sm" type="none"/>
                    </a:lnL>
                    <a:lnR cap="flat" cmpd="sng" w="12700">
                      <a:solidFill>
                        <a:srgbClr val="000000">
                          <a:alpha val="0"/>
                        </a:srgbClr>
                      </a:solidFill>
                      <a:prstDash val="solid"/>
                      <a:round/>
                      <a:headEnd len="sm" w="sm" type="none"/>
                      <a:tailEnd len="sm" w="sm" type="none"/>
                    </a:lnR>
                    <a:lnT cap="flat" cmpd="sng" w="12700">
                      <a:solidFill>
                        <a:srgbClr val="000000">
                          <a:alpha val="0"/>
                        </a:srgbClr>
                      </a:solidFill>
                      <a:prstDash val="solid"/>
                      <a:round/>
                      <a:headEnd len="sm" w="sm" type="none"/>
                      <a:tailEnd len="sm" w="sm" type="none"/>
                    </a:lnT>
                    <a:lnB cap="flat" cmpd="sng" w="12700">
                      <a:solidFill>
                        <a:srgbClr val="000000">
                          <a:alpha val="0"/>
                        </a:srgbClr>
                      </a:solidFill>
                      <a:prstDash val="solid"/>
                      <a:round/>
                      <a:headEnd len="sm" w="sm" type="none"/>
                      <a:tailEnd len="sm" w="sm" type="none"/>
                    </a:lnB>
                    <a:solidFill>
                      <a:srgbClr val="E8EAF8"/>
                    </a:solidFill>
                  </a:tcPr>
                </a:tc>
                <a:tc>
                  <a:txBody>
                    <a:bodyPr/>
                    <a:lstStyle/>
                    <a:p>
                      <a:pPr indent="0" lvl="0" marL="0" rtl="0" algn="l">
                        <a:spcBef>
                          <a:spcPts val="0"/>
                        </a:spcBef>
                        <a:spcAft>
                          <a:spcPts val="0"/>
                        </a:spcAft>
                        <a:buNone/>
                      </a:pPr>
                      <a:r>
                        <a:t/>
                      </a:r>
                      <a:endParaRPr sz="1000">
                        <a:latin typeface="Montserrat"/>
                        <a:ea typeface="Montserrat"/>
                        <a:cs typeface="Montserrat"/>
                        <a:sym typeface="Montserrat"/>
                      </a:endParaRPr>
                    </a:p>
                  </a:txBody>
                  <a:tcPr marT="63500" marB="63500" marR="63500" marL="63500">
                    <a:lnL cap="flat" cmpd="sng" w="12700">
                      <a:solidFill>
                        <a:srgbClr val="000000">
                          <a:alpha val="0"/>
                        </a:srgbClr>
                      </a:solidFill>
                      <a:prstDash val="solid"/>
                      <a:round/>
                      <a:headEnd len="sm" w="sm" type="none"/>
                      <a:tailEnd len="sm" w="sm" type="none"/>
                    </a:lnL>
                    <a:lnR cap="flat" cmpd="sng" w="12700">
                      <a:solidFill>
                        <a:srgbClr val="000000">
                          <a:alpha val="0"/>
                        </a:srgbClr>
                      </a:solidFill>
                      <a:prstDash val="solid"/>
                      <a:round/>
                      <a:headEnd len="sm" w="sm" type="none"/>
                      <a:tailEnd len="sm" w="sm" type="none"/>
                    </a:lnR>
                    <a:lnT cap="flat" cmpd="sng" w="12700">
                      <a:solidFill>
                        <a:srgbClr val="000000">
                          <a:alpha val="0"/>
                        </a:srgbClr>
                      </a:solidFill>
                      <a:prstDash val="solid"/>
                      <a:round/>
                      <a:headEnd len="sm" w="sm" type="none"/>
                      <a:tailEnd len="sm" w="sm" type="none"/>
                    </a:lnT>
                    <a:lnB cap="flat" cmpd="sng" w="12700">
                      <a:solidFill>
                        <a:srgbClr val="000000">
                          <a:alpha val="0"/>
                        </a:srgbClr>
                      </a:solidFill>
                      <a:prstDash val="solid"/>
                      <a:round/>
                      <a:headEnd len="sm" w="sm" type="none"/>
                      <a:tailEnd len="sm" w="sm" type="none"/>
                    </a:lnB>
                    <a:solidFill>
                      <a:srgbClr val="E8EAF8"/>
                    </a:solidFill>
                  </a:tcPr>
                </a:tc>
                <a:tc>
                  <a:txBody>
                    <a:bodyPr/>
                    <a:lstStyle/>
                    <a:p>
                      <a:pPr indent="0" lvl="0" marL="0" rtl="0" algn="l">
                        <a:spcBef>
                          <a:spcPts val="0"/>
                        </a:spcBef>
                        <a:spcAft>
                          <a:spcPts val="0"/>
                        </a:spcAft>
                        <a:buNone/>
                      </a:pPr>
                      <a:r>
                        <a:t/>
                      </a:r>
                      <a:endParaRPr sz="1000">
                        <a:latin typeface="Montserrat"/>
                        <a:ea typeface="Montserrat"/>
                        <a:cs typeface="Montserrat"/>
                        <a:sym typeface="Montserrat"/>
                      </a:endParaRPr>
                    </a:p>
                  </a:txBody>
                  <a:tcPr marT="63500" marB="63500" marR="63500" marL="63500">
                    <a:lnL cap="flat" cmpd="sng" w="12700">
                      <a:solidFill>
                        <a:srgbClr val="000000">
                          <a:alpha val="0"/>
                        </a:srgbClr>
                      </a:solidFill>
                      <a:prstDash val="solid"/>
                      <a:round/>
                      <a:headEnd len="sm" w="sm" type="none"/>
                      <a:tailEnd len="sm" w="sm" type="none"/>
                    </a:lnL>
                    <a:lnR cap="flat" cmpd="sng" w="12700">
                      <a:solidFill>
                        <a:srgbClr val="000000">
                          <a:alpha val="0"/>
                        </a:srgbClr>
                      </a:solidFill>
                      <a:prstDash val="solid"/>
                      <a:round/>
                      <a:headEnd len="sm" w="sm" type="none"/>
                      <a:tailEnd len="sm" w="sm" type="none"/>
                    </a:lnR>
                    <a:lnT cap="flat" cmpd="sng" w="12700">
                      <a:solidFill>
                        <a:srgbClr val="000000">
                          <a:alpha val="0"/>
                        </a:srgbClr>
                      </a:solidFill>
                      <a:prstDash val="solid"/>
                      <a:round/>
                      <a:headEnd len="sm" w="sm" type="none"/>
                      <a:tailEnd len="sm" w="sm" type="none"/>
                    </a:lnT>
                    <a:lnB cap="flat" cmpd="sng" w="12700">
                      <a:solidFill>
                        <a:srgbClr val="000000">
                          <a:alpha val="0"/>
                        </a:srgbClr>
                      </a:solidFill>
                      <a:prstDash val="solid"/>
                      <a:round/>
                      <a:headEnd len="sm" w="sm" type="none"/>
                      <a:tailEnd len="sm" w="sm" type="none"/>
                    </a:lnB>
                    <a:solidFill>
                      <a:srgbClr val="E8EAF8"/>
                    </a:solidFill>
                  </a:tcPr>
                </a:tc>
                <a:tc>
                  <a:txBody>
                    <a:bodyPr/>
                    <a:lstStyle/>
                    <a:p>
                      <a:pPr indent="0" lvl="0" marL="0" rtl="0" algn="l">
                        <a:spcBef>
                          <a:spcPts val="0"/>
                        </a:spcBef>
                        <a:spcAft>
                          <a:spcPts val="0"/>
                        </a:spcAft>
                        <a:buNone/>
                      </a:pPr>
                      <a:r>
                        <a:t/>
                      </a:r>
                      <a:endParaRPr sz="1000">
                        <a:latin typeface="Montserrat"/>
                        <a:ea typeface="Montserrat"/>
                        <a:cs typeface="Montserrat"/>
                        <a:sym typeface="Montserrat"/>
                      </a:endParaRPr>
                    </a:p>
                  </a:txBody>
                  <a:tcPr marT="63500" marB="63500" marR="63500" marL="63500">
                    <a:lnL cap="flat" cmpd="sng" w="12700">
                      <a:solidFill>
                        <a:srgbClr val="000000">
                          <a:alpha val="0"/>
                        </a:srgbClr>
                      </a:solidFill>
                      <a:prstDash val="solid"/>
                      <a:round/>
                      <a:headEnd len="sm" w="sm" type="none"/>
                      <a:tailEnd len="sm" w="sm" type="none"/>
                    </a:lnL>
                    <a:lnR cap="flat" cmpd="sng" w="12700">
                      <a:solidFill>
                        <a:srgbClr val="000000">
                          <a:alpha val="0"/>
                        </a:srgbClr>
                      </a:solidFill>
                      <a:prstDash val="solid"/>
                      <a:round/>
                      <a:headEnd len="sm" w="sm" type="none"/>
                      <a:tailEnd len="sm" w="sm" type="none"/>
                    </a:lnR>
                    <a:lnT cap="flat" cmpd="sng" w="12700">
                      <a:solidFill>
                        <a:srgbClr val="000000">
                          <a:alpha val="0"/>
                        </a:srgbClr>
                      </a:solidFill>
                      <a:prstDash val="solid"/>
                      <a:round/>
                      <a:headEnd len="sm" w="sm" type="none"/>
                      <a:tailEnd len="sm" w="sm" type="none"/>
                    </a:lnT>
                    <a:lnB cap="flat" cmpd="sng" w="12700">
                      <a:solidFill>
                        <a:srgbClr val="000000">
                          <a:alpha val="0"/>
                        </a:srgbClr>
                      </a:solidFill>
                      <a:prstDash val="solid"/>
                      <a:round/>
                      <a:headEnd len="sm" w="sm" type="none"/>
                      <a:tailEnd len="sm" w="sm" type="none"/>
                    </a:lnB>
                    <a:solidFill>
                      <a:srgbClr val="E8EAF8"/>
                    </a:solidFill>
                  </a:tcPr>
                </a:tc>
              </a:tr>
              <a:tr h="359800">
                <a:tc>
                  <a:txBody>
                    <a:bodyPr/>
                    <a:lstStyle/>
                    <a:p>
                      <a:pPr indent="0" lvl="0" marL="0" rtl="0" algn="l">
                        <a:spcBef>
                          <a:spcPts val="0"/>
                        </a:spcBef>
                        <a:spcAft>
                          <a:spcPts val="0"/>
                        </a:spcAft>
                        <a:buClr>
                          <a:schemeClr val="dk1"/>
                        </a:buClr>
                        <a:buSzPts val="1100"/>
                        <a:buFont typeface="Arial"/>
                        <a:buNone/>
                      </a:pPr>
                      <a:r>
                        <a:rPr lang="en" sz="1300">
                          <a:solidFill>
                            <a:schemeClr val="dk1"/>
                          </a:solidFill>
                          <a:latin typeface="Montserrat"/>
                          <a:ea typeface="Montserrat"/>
                          <a:cs typeface="Montserrat"/>
                          <a:sym typeface="Montserrat"/>
                        </a:rPr>
                        <a:t>Controllo autonomo di comfort e produttività</a:t>
                      </a:r>
                      <a:endParaRPr sz="1300">
                        <a:latin typeface="Montserrat"/>
                        <a:ea typeface="Montserrat"/>
                        <a:cs typeface="Montserrat"/>
                        <a:sym typeface="Montserrat"/>
                      </a:endParaRPr>
                    </a:p>
                  </a:txBody>
                  <a:tcPr marT="63500" marB="63500" marR="63500" marL="63500">
                    <a:lnL cap="flat" cmpd="sng" w="12700">
                      <a:solidFill>
                        <a:srgbClr val="000000">
                          <a:alpha val="0"/>
                        </a:srgbClr>
                      </a:solidFill>
                      <a:prstDash val="solid"/>
                      <a:round/>
                      <a:headEnd len="sm" w="sm" type="none"/>
                      <a:tailEnd len="sm" w="sm" type="none"/>
                    </a:lnL>
                    <a:lnR cap="flat" cmpd="sng" w="12700">
                      <a:solidFill>
                        <a:srgbClr val="000000">
                          <a:alpha val="0"/>
                        </a:srgbClr>
                      </a:solidFill>
                      <a:prstDash val="solid"/>
                      <a:round/>
                      <a:headEnd len="sm" w="sm" type="none"/>
                      <a:tailEnd len="sm" w="sm" type="none"/>
                    </a:lnR>
                    <a:lnT cap="flat" cmpd="sng" w="12700">
                      <a:solidFill>
                        <a:srgbClr val="000000">
                          <a:alpha val="0"/>
                        </a:srgbClr>
                      </a:solidFill>
                      <a:prstDash val="solid"/>
                      <a:round/>
                      <a:headEnd len="sm" w="sm" type="none"/>
                      <a:tailEnd len="sm" w="sm" type="none"/>
                    </a:lnT>
                    <a:lnB cap="flat" cmpd="sng" w="12700">
                      <a:solidFill>
                        <a:srgbClr val="000000">
                          <a:alpha val="0"/>
                        </a:srgbClr>
                      </a:solidFill>
                      <a:prstDash val="solid"/>
                      <a:round/>
                      <a:headEnd len="sm" w="sm" type="none"/>
                      <a:tailEnd len="sm" w="sm" type="none"/>
                    </a:lnB>
                    <a:solidFill>
                      <a:srgbClr val="E8EAF8"/>
                    </a:solidFill>
                  </a:tcPr>
                </a:tc>
                <a:tc>
                  <a:txBody>
                    <a:bodyPr/>
                    <a:lstStyle/>
                    <a:p>
                      <a:pPr indent="0" lvl="0" marL="0" rtl="0" algn="l">
                        <a:spcBef>
                          <a:spcPts val="0"/>
                        </a:spcBef>
                        <a:spcAft>
                          <a:spcPts val="0"/>
                        </a:spcAft>
                        <a:buNone/>
                      </a:pPr>
                      <a:r>
                        <a:t/>
                      </a:r>
                      <a:endParaRPr sz="1000">
                        <a:latin typeface="Montserrat"/>
                        <a:ea typeface="Montserrat"/>
                        <a:cs typeface="Montserrat"/>
                        <a:sym typeface="Montserrat"/>
                      </a:endParaRPr>
                    </a:p>
                  </a:txBody>
                  <a:tcPr marT="63500" marB="63500" marR="63500" marL="63500">
                    <a:lnL cap="flat" cmpd="sng" w="12700">
                      <a:solidFill>
                        <a:srgbClr val="000000">
                          <a:alpha val="0"/>
                        </a:srgbClr>
                      </a:solidFill>
                      <a:prstDash val="solid"/>
                      <a:round/>
                      <a:headEnd len="sm" w="sm" type="none"/>
                      <a:tailEnd len="sm" w="sm" type="none"/>
                    </a:lnL>
                    <a:lnR cap="flat" cmpd="sng" w="12700">
                      <a:solidFill>
                        <a:srgbClr val="000000">
                          <a:alpha val="0"/>
                        </a:srgbClr>
                      </a:solidFill>
                      <a:prstDash val="solid"/>
                      <a:round/>
                      <a:headEnd len="sm" w="sm" type="none"/>
                      <a:tailEnd len="sm" w="sm" type="none"/>
                    </a:lnR>
                    <a:lnT cap="flat" cmpd="sng" w="12700">
                      <a:solidFill>
                        <a:srgbClr val="000000">
                          <a:alpha val="0"/>
                        </a:srgbClr>
                      </a:solidFill>
                      <a:prstDash val="solid"/>
                      <a:round/>
                      <a:headEnd len="sm" w="sm" type="none"/>
                      <a:tailEnd len="sm" w="sm" type="none"/>
                    </a:lnT>
                    <a:lnB cap="flat" cmpd="sng" w="12700">
                      <a:solidFill>
                        <a:srgbClr val="000000">
                          <a:alpha val="0"/>
                        </a:srgbClr>
                      </a:solidFill>
                      <a:prstDash val="solid"/>
                      <a:round/>
                      <a:headEnd len="sm" w="sm" type="none"/>
                      <a:tailEnd len="sm" w="sm" type="none"/>
                    </a:lnB>
                    <a:solidFill>
                      <a:srgbClr val="E8EAF8"/>
                    </a:solidFill>
                  </a:tcPr>
                </a:tc>
                <a:tc>
                  <a:txBody>
                    <a:bodyPr/>
                    <a:lstStyle/>
                    <a:p>
                      <a:pPr indent="0" lvl="0" marL="0" rtl="0" algn="l">
                        <a:spcBef>
                          <a:spcPts val="0"/>
                        </a:spcBef>
                        <a:spcAft>
                          <a:spcPts val="0"/>
                        </a:spcAft>
                        <a:buNone/>
                      </a:pPr>
                      <a:r>
                        <a:t/>
                      </a:r>
                      <a:endParaRPr sz="1000">
                        <a:latin typeface="Montserrat"/>
                        <a:ea typeface="Montserrat"/>
                        <a:cs typeface="Montserrat"/>
                        <a:sym typeface="Montserrat"/>
                      </a:endParaRPr>
                    </a:p>
                  </a:txBody>
                  <a:tcPr marT="63500" marB="63500" marR="63500" marL="63500">
                    <a:lnL cap="flat" cmpd="sng" w="12700">
                      <a:solidFill>
                        <a:srgbClr val="000000">
                          <a:alpha val="0"/>
                        </a:srgbClr>
                      </a:solidFill>
                      <a:prstDash val="solid"/>
                      <a:round/>
                      <a:headEnd len="sm" w="sm" type="none"/>
                      <a:tailEnd len="sm" w="sm" type="none"/>
                    </a:lnL>
                    <a:lnR cap="flat" cmpd="sng" w="12700">
                      <a:solidFill>
                        <a:srgbClr val="000000">
                          <a:alpha val="0"/>
                        </a:srgbClr>
                      </a:solidFill>
                      <a:prstDash val="solid"/>
                      <a:round/>
                      <a:headEnd len="sm" w="sm" type="none"/>
                      <a:tailEnd len="sm" w="sm" type="none"/>
                    </a:lnR>
                    <a:lnT cap="flat" cmpd="sng" w="12700">
                      <a:solidFill>
                        <a:srgbClr val="000000">
                          <a:alpha val="0"/>
                        </a:srgbClr>
                      </a:solidFill>
                      <a:prstDash val="solid"/>
                      <a:round/>
                      <a:headEnd len="sm" w="sm" type="none"/>
                      <a:tailEnd len="sm" w="sm" type="none"/>
                    </a:lnT>
                    <a:lnB cap="flat" cmpd="sng" w="12700">
                      <a:solidFill>
                        <a:srgbClr val="000000">
                          <a:alpha val="0"/>
                        </a:srgbClr>
                      </a:solidFill>
                      <a:prstDash val="solid"/>
                      <a:round/>
                      <a:headEnd len="sm" w="sm" type="none"/>
                      <a:tailEnd len="sm" w="sm" type="none"/>
                    </a:lnB>
                    <a:solidFill>
                      <a:srgbClr val="E8EAF8"/>
                    </a:solidFill>
                  </a:tcPr>
                </a:tc>
                <a:tc>
                  <a:txBody>
                    <a:bodyPr/>
                    <a:lstStyle/>
                    <a:p>
                      <a:pPr indent="0" lvl="0" marL="0" rtl="0" algn="l">
                        <a:spcBef>
                          <a:spcPts val="0"/>
                        </a:spcBef>
                        <a:spcAft>
                          <a:spcPts val="0"/>
                        </a:spcAft>
                        <a:buNone/>
                      </a:pPr>
                      <a:r>
                        <a:t/>
                      </a:r>
                      <a:endParaRPr sz="1000">
                        <a:latin typeface="Montserrat"/>
                        <a:ea typeface="Montserrat"/>
                        <a:cs typeface="Montserrat"/>
                        <a:sym typeface="Montserrat"/>
                      </a:endParaRPr>
                    </a:p>
                  </a:txBody>
                  <a:tcPr marT="63500" marB="63500" marR="63500" marL="63500">
                    <a:lnL cap="flat" cmpd="sng" w="12700">
                      <a:solidFill>
                        <a:srgbClr val="000000">
                          <a:alpha val="0"/>
                        </a:srgbClr>
                      </a:solidFill>
                      <a:prstDash val="solid"/>
                      <a:round/>
                      <a:headEnd len="sm" w="sm" type="none"/>
                      <a:tailEnd len="sm" w="sm" type="none"/>
                    </a:lnL>
                    <a:lnR cap="flat" cmpd="sng" w="12700">
                      <a:solidFill>
                        <a:srgbClr val="000000">
                          <a:alpha val="0"/>
                        </a:srgbClr>
                      </a:solidFill>
                      <a:prstDash val="solid"/>
                      <a:round/>
                      <a:headEnd len="sm" w="sm" type="none"/>
                      <a:tailEnd len="sm" w="sm" type="none"/>
                    </a:lnR>
                    <a:lnT cap="flat" cmpd="sng" w="12700">
                      <a:solidFill>
                        <a:srgbClr val="000000">
                          <a:alpha val="0"/>
                        </a:srgbClr>
                      </a:solidFill>
                      <a:prstDash val="solid"/>
                      <a:round/>
                      <a:headEnd len="sm" w="sm" type="none"/>
                      <a:tailEnd len="sm" w="sm" type="none"/>
                    </a:lnT>
                    <a:lnB cap="flat" cmpd="sng" w="12700">
                      <a:solidFill>
                        <a:srgbClr val="000000">
                          <a:alpha val="0"/>
                        </a:srgbClr>
                      </a:solidFill>
                      <a:prstDash val="solid"/>
                      <a:round/>
                      <a:headEnd len="sm" w="sm" type="none"/>
                      <a:tailEnd len="sm" w="sm" type="none"/>
                    </a:lnB>
                    <a:solidFill>
                      <a:srgbClr val="E8EAF8"/>
                    </a:solidFill>
                  </a:tcPr>
                </a:tc>
              </a:tr>
              <a:tr h="359800">
                <a:tc>
                  <a:txBody>
                    <a:bodyPr/>
                    <a:lstStyle/>
                    <a:p>
                      <a:pPr indent="0" lvl="0" marL="0" rtl="0" algn="l">
                        <a:spcBef>
                          <a:spcPts val="0"/>
                        </a:spcBef>
                        <a:spcAft>
                          <a:spcPts val="0"/>
                        </a:spcAft>
                        <a:buClr>
                          <a:schemeClr val="dk1"/>
                        </a:buClr>
                        <a:buSzPts val="1100"/>
                        <a:buFont typeface="Arial"/>
                        <a:buNone/>
                      </a:pPr>
                      <a:r>
                        <a:rPr lang="en" sz="1300">
                          <a:solidFill>
                            <a:schemeClr val="dk1"/>
                          </a:solidFill>
                          <a:latin typeface="Montserrat"/>
                          <a:ea typeface="Montserrat"/>
                          <a:cs typeface="Montserrat"/>
                          <a:sym typeface="Montserrat"/>
                        </a:rPr>
                        <a:t>Rilevazione luce naturale</a:t>
                      </a:r>
                      <a:endParaRPr sz="1300">
                        <a:latin typeface="Montserrat"/>
                        <a:ea typeface="Montserrat"/>
                        <a:cs typeface="Montserrat"/>
                        <a:sym typeface="Montserrat"/>
                      </a:endParaRPr>
                    </a:p>
                  </a:txBody>
                  <a:tcPr marT="63500" marB="63500" marR="63500" marL="63500">
                    <a:lnL cap="flat" cmpd="sng" w="12700">
                      <a:solidFill>
                        <a:srgbClr val="000000">
                          <a:alpha val="0"/>
                        </a:srgbClr>
                      </a:solidFill>
                      <a:prstDash val="solid"/>
                      <a:round/>
                      <a:headEnd len="sm" w="sm" type="none"/>
                      <a:tailEnd len="sm" w="sm" type="none"/>
                    </a:lnL>
                    <a:lnR cap="flat" cmpd="sng" w="12700">
                      <a:solidFill>
                        <a:srgbClr val="000000">
                          <a:alpha val="0"/>
                        </a:srgbClr>
                      </a:solidFill>
                      <a:prstDash val="solid"/>
                      <a:round/>
                      <a:headEnd len="sm" w="sm" type="none"/>
                      <a:tailEnd len="sm" w="sm" type="none"/>
                    </a:lnR>
                    <a:lnT cap="flat" cmpd="sng" w="12700">
                      <a:solidFill>
                        <a:srgbClr val="000000">
                          <a:alpha val="0"/>
                        </a:srgbClr>
                      </a:solidFill>
                      <a:prstDash val="solid"/>
                      <a:round/>
                      <a:headEnd len="sm" w="sm" type="none"/>
                      <a:tailEnd len="sm" w="sm" type="none"/>
                    </a:lnT>
                    <a:lnB cap="flat" cmpd="sng" w="12700">
                      <a:solidFill>
                        <a:srgbClr val="000000">
                          <a:alpha val="0"/>
                        </a:srgbClr>
                      </a:solidFill>
                      <a:prstDash val="solid"/>
                      <a:round/>
                      <a:headEnd len="sm" w="sm" type="none"/>
                      <a:tailEnd len="sm" w="sm" type="none"/>
                    </a:lnB>
                    <a:solidFill>
                      <a:srgbClr val="E8EAF8"/>
                    </a:solidFill>
                  </a:tcPr>
                </a:tc>
                <a:tc>
                  <a:txBody>
                    <a:bodyPr/>
                    <a:lstStyle/>
                    <a:p>
                      <a:pPr indent="0" lvl="0" marL="0" rtl="0" algn="l">
                        <a:spcBef>
                          <a:spcPts val="0"/>
                        </a:spcBef>
                        <a:spcAft>
                          <a:spcPts val="0"/>
                        </a:spcAft>
                        <a:buNone/>
                      </a:pPr>
                      <a:r>
                        <a:t/>
                      </a:r>
                      <a:endParaRPr sz="1000">
                        <a:latin typeface="Montserrat"/>
                        <a:ea typeface="Montserrat"/>
                        <a:cs typeface="Montserrat"/>
                        <a:sym typeface="Montserrat"/>
                      </a:endParaRPr>
                    </a:p>
                  </a:txBody>
                  <a:tcPr marT="63500" marB="63500" marR="63500" marL="63500">
                    <a:lnL cap="flat" cmpd="sng" w="12700">
                      <a:solidFill>
                        <a:srgbClr val="000000">
                          <a:alpha val="0"/>
                        </a:srgbClr>
                      </a:solidFill>
                      <a:prstDash val="solid"/>
                      <a:round/>
                      <a:headEnd len="sm" w="sm" type="none"/>
                      <a:tailEnd len="sm" w="sm" type="none"/>
                    </a:lnL>
                    <a:lnR cap="flat" cmpd="sng" w="12700">
                      <a:solidFill>
                        <a:srgbClr val="000000">
                          <a:alpha val="0"/>
                        </a:srgbClr>
                      </a:solidFill>
                      <a:prstDash val="solid"/>
                      <a:round/>
                      <a:headEnd len="sm" w="sm" type="none"/>
                      <a:tailEnd len="sm" w="sm" type="none"/>
                    </a:lnR>
                    <a:lnT cap="flat" cmpd="sng" w="12700">
                      <a:solidFill>
                        <a:srgbClr val="000000">
                          <a:alpha val="0"/>
                        </a:srgbClr>
                      </a:solidFill>
                      <a:prstDash val="solid"/>
                      <a:round/>
                      <a:headEnd len="sm" w="sm" type="none"/>
                      <a:tailEnd len="sm" w="sm" type="none"/>
                    </a:lnT>
                    <a:lnB cap="flat" cmpd="sng" w="12700">
                      <a:solidFill>
                        <a:srgbClr val="000000">
                          <a:alpha val="0"/>
                        </a:srgbClr>
                      </a:solidFill>
                      <a:prstDash val="solid"/>
                      <a:round/>
                      <a:headEnd len="sm" w="sm" type="none"/>
                      <a:tailEnd len="sm" w="sm" type="none"/>
                    </a:lnB>
                    <a:solidFill>
                      <a:srgbClr val="E8EAF8"/>
                    </a:solidFill>
                  </a:tcPr>
                </a:tc>
                <a:tc>
                  <a:txBody>
                    <a:bodyPr/>
                    <a:lstStyle/>
                    <a:p>
                      <a:pPr indent="0" lvl="0" marL="0" rtl="0" algn="l">
                        <a:spcBef>
                          <a:spcPts val="0"/>
                        </a:spcBef>
                        <a:spcAft>
                          <a:spcPts val="0"/>
                        </a:spcAft>
                        <a:buNone/>
                      </a:pPr>
                      <a:r>
                        <a:t/>
                      </a:r>
                      <a:endParaRPr sz="1000">
                        <a:latin typeface="Montserrat"/>
                        <a:ea typeface="Montserrat"/>
                        <a:cs typeface="Montserrat"/>
                        <a:sym typeface="Montserrat"/>
                      </a:endParaRPr>
                    </a:p>
                  </a:txBody>
                  <a:tcPr marT="63500" marB="63500" marR="63500" marL="63500">
                    <a:lnL cap="flat" cmpd="sng" w="12700">
                      <a:solidFill>
                        <a:srgbClr val="000000">
                          <a:alpha val="0"/>
                        </a:srgbClr>
                      </a:solidFill>
                      <a:prstDash val="solid"/>
                      <a:round/>
                      <a:headEnd len="sm" w="sm" type="none"/>
                      <a:tailEnd len="sm" w="sm" type="none"/>
                    </a:lnL>
                    <a:lnR cap="flat" cmpd="sng" w="12700">
                      <a:solidFill>
                        <a:srgbClr val="000000">
                          <a:alpha val="0"/>
                        </a:srgbClr>
                      </a:solidFill>
                      <a:prstDash val="solid"/>
                      <a:round/>
                      <a:headEnd len="sm" w="sm" type="none"/>
                      <a:tailEnd len="sm" w="sm" type="none"/>
                    </a:lnR>
                    <a:lnT cap="flat" cmpd="sng" w="12700">
                      <a:solidFill>
                        <a:srgbClr val="000000">
                          <a:alpha val="0"/>
                        </a:srgbClr>
                      </a:solidFill>
                      <a:prstDash val="solid"/>
                      <a:round/>
                      <a:headEnd len="sm" w="sm" type="none"/>
                      <a:tailEnd len="sm" w="sm" type="none"/>
                    </a:lnT>
                    <a:lnB cap="flat" cmpd="sng" w="12700">
                      <a:solidFill>
                        <a:srgbClr val="000000">
                          <a:alpha val="0"/>
                        </a:srgbClr>
                      </a:solidFill>
                      <a:prstDash val="solid"/>
                      <a:round/>
                      <a:headEnd len="sm" w="sm" type="none"/>
                      <a:tailEnd len="sm" w="sm" type="none"/>
                    </a:lnB>
                    <a:solidFill>
                      <a:srgbClr val="E8EAF8"/>
                    </a:solidFill>
                  </a:tcPr>
                </a:tc>
                <a:tc>
                  <a:txBody>
                    <a:bodyPr/>
                    <a:lstStyle/>
                    <a:p>
                      <a:pPr indent="0" lvl="0" marL="0" rtl="0" algn="l">
                        <a:spcBef>
                          <a:spcPts val="0"/>
                        </a:spcBef>
                        <a:spcAft>
                          <a:spcPts val="0"/>
                        </a:spcAft>
                        <a:buNone/>
                      </a:pPr>
                      <a:r>
                        <a:t/>
                      </a:r>
                      <a:endParaRPr sz="1000">
                        <a:latin typeface="Montserrat"/>
                        <a:ea typeface="Montserrat"/>
                        <a:cs typeface="Montserrat"/>
                        <a:sym typeface="Montserrat"/>
                      </a:endParaRPr>
                    </a:p>
                  </a:txBody>
                  <a:tcPr marT="63500" marB="63500" marR="63500" marL="63500">
                    <a:lnL cap="flat" cmpd="sng" w="12700">
                      <a:solidFill>
                        <a:srgbClr val="000000">
                          <a:alpha val="0"/>
                        </a:srgbClr>
                      </a:solidFill>
                      <a:prstDash val="solid"/>
                      <a:round/>
                      <a:headEnd len="sm" w="sm" type="none"/>
                      <a:tailEnd len="sm" w="sm" type="none"/>
                    </a:lnL>
                    <a:lnR cap="flat" cmpd="sng" w="12700">
                      <a:solidFill>
                        <a:srgbClr val="000000">
                          <a:alpha val="0"/>
                        </a:srgbClr>
                      </a:solidFill>
                      <a:prstDash val="solid"/>
                      <a:round/>
                      <a:headEnd len="sm" w="sm" type="none"/>
                      <a:tailEnd len="sm" w="sm" type="none"/>
                    </a:lnR>
                    <a:lnT cap="flat" cmpd="sng" w="12700">
                      <a:solidFill>
                        <a:srgbClr val="000000">
                          <a:alpha val="0"/>
                        </a:srgbClr>
                      </a:solidFill>
                      <a:prstDash val="solid"/>
                      <a:round/>
                      <a:headEnd len="sm" w="sm" type="none"/>
                      <a:tailEnd len="sm" w="sm" type="none"/>
                    </a:lnT>
                    <a:lnB cap="flat" cmpd="sng" w="12700">
                      <a:solidFill>
                        <a:srgbClr val="000000">
                          <a:alpha val="0"/>
                        </a:srgbClr>
                      </a:solidFill>
                      <a:prstDash val="solid"/>
                      <a:round/>
                      <a:headEnd len="sm" w="sm" type="none"/>
                      <a:tailEnd len="sm" w="sm" type="none"/>
                    </a:lnB>
                    <a:solidFill>
                      <a:srgbClr val="E8EAF8"/>
                    </a:solidFill>
                  </a:tcPr>
                </a:tc>
              </a:tr>
              <a:tr h="359800">
                <a:tc>
                  <a:txBody>
                    <a:bodyPr/>
                    <a:lstStyle/>
                    <a:p>
                      <a:pPr indent="0" lvl="0" marL="0" rtl="0" algn="l">
                        <a:spcBef>
                          <a:spcPts val="0"/>
                        </a:spcBef>
                        <a:spcAft>
                          <a:spcPts val="0"/>
                        </a:spcAft>
                        <a:buClr>
                          <a:schemeClr val="dk1"/>
                        </a:buClr>
                        <a:buSzPts val="1100"/>
                        <a:buFont typeface="Arial"/>
                        <a:buNone/>
                      </a:pPr>
                      <a:r>
                        <a:rPr lang="en" sz="1300">
                          <a:solidFill>
                            <a:schemeClr val="dk1"/>
                          </a:solidFill>
                          <a:latin typeface="Montserrat"/>
                          <a:ea typeface="Montserrat"/>
                          <a:cs typeface="Montserrat"/>
                          <a:sym typeface="Montserrat"/>
                        </a:rPr>
                        <a:t>Facilità d’uso</a:t>
                      </a:r>
                      <a:endParaRPr sz="1300">
                        <a:latin typeface="Montserrat"/>
                        <a:ea typeface="Montserrat"/>
                        <a:cs typeface="Montserrat"/>
                        <a:sym typeface="Montserrat"/>
                      </a:endParaRPr>
                    </a:p>
                  </a:txBody>
                  <a:tcPr marT="63500" marB="63500" marR="63500" marL="63500">
                    <a:lnL cap="flat" cmpd="sng" w="12700">
                      <a:solidFill>
                        <a:srgbClr val="000000">
                          <a:alpha val="0"/>
                        </a:srgbClr>
                      </a:solidFill>
                      <a:prstDash val="solid"/>
                      <a:round/>
                      <a:headEnd len="sm" w="sm" type="none"/>
                      <a:tailEnd len="sm" w="sm" type="none"/>
                    </a:lnL>
                    <a:lnR cap="flat" cmpd="sng" w="12700">
                      <a:solidFill>
                        <a:srgbClr val="000000">
                          <a:alpha val="0"/>
                        </a:srgbClr>
                      </a:solidFill>
                      <a:prstDash val="solid"/>
                      <a:round/>
                      <a:headEnd len="sm" w="sm" type="none"/>
                      <a:tailEnd len="sm" w="sm" type="none"/>
                    </a:lnR>
                    <a:lnT cap="flat" cmpd="sng" w="12700">
                      <a:solidFill>
                        <a:srgbClr val="000000">
                          <a:alpha val="0"/>
                        </a:srgbClr>
                      </a:solidFill>
                      <a:prstDash val="solid"/>
                      <a:round/>
                      <a:headEnd len="sm" w="sm" type="none"/>
                      <a:tailEnd len="sm" w="sm" type="none"/>
                    </a:lnT>
                    <a:lnB cap="flat" cmpd="sng" w="12700">
                      <a:solidFill>
                        <a:srgbClr val="000000">
                          <a:alpha val="0"/>
                        </a:srgbClr>
                      </a:solidFill>
                      <a:prstDash val="solid"/>
                      <a:round/>
                      <a:headEnd len="sm" w="sm" type="none"/>
                      <a:tailEnd len="sm" w="sm" type="none"/>
                    </a:lnB>
                    <a:solidFill>
                      <a:srgbClr val="E8EAF8"/>
                    </a:solidFill>
                  </a:tcPr>
                </a:tc>
                <a:tc>
                  <a:txBody>
                    <a:bodyPr/>
                    <a:lstStyle/>
                    <a:p>
                      <a:pPr indent="0" lvl="0" marL="0" rtl="0" algn="l">
                        <a:spcBef>
                          <a:spcPts val="0"/>
                        </a:spcBef>
                        <a:spcAft>
                          <a:spcPts val="0"/>
                        </a:spcAft>
                        <a:buNone/>
                      </a:pPr>
                      <a:r>
                        <a:t/>
                      </a:r>
                      <a:endParaRPr sz="1000">
                        <a:latin typeface="Montserrat"/>
                        <a:ea typeface="Montserrat"/>
                        <a:cs typeface="Montserrat"/>
                        <a:sym typeface="Montserrat"/>
                      </a:endParaRPr>
                    </a:p>
                  </a:txBody>
                  <a:tcPr marT="63500" marB="63500" marR="63500" marL="63500">
                    <a:lnL cap="flat" cmpd="sng" w="12700">
                      <a:solidFill>
                        <a:srgbClr val="000000">
                          <a:alpha val="0"/>
                        </a:srgbClr>
                      </a:solidFill>
                      <a:prstDash val="solid"/>
                      <a:round/>
                      <a:headEnd len="sm" w="sm" type="none"/>
                      <a:tailEnd len="sm" w="sm" type="none"/>
                    </a:lnL>
                    <a:lnR cap="flat" cmpd="sng" w="12700">
                      <a:solidFill>
                        <a:srgbClr val="000000">
                          <a:alpha val="0"/>
                        </a:srgbClr>
                      </a:solidFill>
                      <a:prstDash val="solid"/>
                      <a:round/>
                      <a:headEnd len="sm" w="sm" type="none"/>
                      <a:tailEnd len="sm" w="sm" type="none"/>
                    </a:lnR>
                    <a:lnT cap="flat" cmpd="sng" w="12700">
                      <a:solidFill>
                        <a:srgbClr val="000000">
                          <a:alpha val="0"/>
                        </a:srgbClr>
                      </a:solidFill>
                      <a:prstDash val="solid"/>
                      <a:round/>
                      <a:headEnd len="sm" w="sm" type="none"/>
                      <a:tailEnd len="sm" w="sm" type="none"/>
                    </a:lnT>
                    <a:lnB cap="flat" cmpd="sng" w="12700">
                      <a:solidFill>
                        <a:srgbClr val="000000">
                          <a:alpha val="0"/>
                        </a:srgbClr>
                      </a:solidFill>
                      <a:prstDash val="solid"/>
                      <a:round/>
                      <a:headEnd len="sm" w="sm" type="none"/>
                      <a:tailEnd len="sm" w="sm" type="none"/>
                    </a:lnB>
                    <a:solidFill>
                      <a:srgbClr val="E8EAF8"/>
                    </a:solidFill>
                  </a:tcPr>
                </a:tc>
                <a:tc>
                  <a:txBody>
                    <a:bodyPr/>
                    <a:lstStyle/>
                    <a:p>
                      <a:pPr indent="0" lvl="0" marL="0" rtl="0" algn="l">
                        <a:spcBef>
                          <a:spcPts val="0"/>
                        </a:spcBef>
                        <a:spcAft>
                          <a:spcPts val="0"/>
                        </a:spcAft>
                        <a:buNone/>
                      </a:pPr>
                      <a:r>
                        <a:t/>
                      </a:r>
                      <a:endParaRPr sz="1000">
                        <a:latin typeface="Montserrat"/>
                        <a:ea typeface="Montserrat"/>
                        <a:cs typeface="Montserrat"/>
                        <a:sym typeface="Montserrat"/>
                      </a:endParaRPr>
                    </a:p>
                  </a:txBody>
                  <a:tcPr marT="63500" marB="63500" marR="63500" marL="63500">
                    <a:lnL cap="flat" cmpd="sng" w="12700">
                      <a:solidFill>
                        <a:srgbClr val="000000">
                          <a:alpha val="0"/>
                        </a:srgbClr>
                      </a:solidFill>
                      <a:prstDash val="solid"/>
                      <a:round/>
                      <a:headEnd len="sm" w="sm" type="none"/>
                      <a:tailEnd len="sm" w="sm" type="none"/>
                    </a:lnL>
                    <a:lnR cap="flat" cmpd="sng" w="12700">
                      <a:solidFill>
                        <a:srgbClr val="000000">
                          <a:alpha val="0"/>
                        </a:srgbClr>
                      </a:solidFill>
                      <a:prstDash val="solid"/>
                      <a:round/>
                      <a:headEnd len="sm" w="sm" type="none"/>
                      <a:tailEnd len="sm" w="sm" type="none"/>
                    </a:lnR>
                    <a:lnT cap="flat" cmpd="sng" w="12700">
                      <a:solidFill>
                        <a:srgbClr val="000000">
                          <a:alpha val="0"/>
                        </a:srgbClr>
                      </a:solidFill>
                      <a:prstDash val="solid"/>
                      <a:round/>
                      <a:headEnd len="sm" w="sm" type="none"/>
                      <a:tailEnd len="sm" w="sm" type="none"/>
                    </a:lnT>
                    <a:lnB cap="flat" cmpd="sng" w="12700">
                      <a:solidFill>
                        <a:srgbClr val="000000">
                          <a:alpha val="0"/>
                        </a:srgbClr>
                      </a:solidFill>
                      <a:prstDash val="solid"/>
                      <a:round/>
                      <a:headEnd len="sm" w="sm" type="none"/>
                      <a:tailEnd len="sm" w="sm" type="none"/>
                    </a:lnB>
                    <a:solidFill>
                      <a:srgbClr val="E8EAF8"/>
                    </a:solidFill>
                  </a:tcPr>
                </a:tc>
                <a:tc>
                  <a:txBody>
                    <a:bodyPr/>
                    <a:lstStyle/>
                    <a:p>
                      <a:pPr indent="0" lvl="0" marL="0" rtl="0" algn="l">
                        <a:spcBef>
                          <a:spcPts val="0"/>
                        </a:spcBef>
                        <a:spcAft>
                          <a:spcPts val="0"/>
                        </a:spcAft>
                        <a:buNone/>
                      </a:pPr>
                      <a:r>
                        <a:t/>
                      </a:r>
                      <a:endParaRPr sz="1000">
                        <a:latin typeface="Montserrat"/>
                        <a:ea typeface="Montserrat"/>
                        <a:cs typeface="Montserrat"/>
                        <a:sym typeface="Montserrat"/>
                      </a:endParaRPr>
                    </a:p>
                  </a:txBody>
                  <a:tcPr marT="63500" marB="63500" marR="63500" marL="63500">
                    <a:lnL cap="flat" cmpd="sng" w="12700">
                      <a:solidFill>
                        <a:srgbClr val="000000">
                          <a:alpha val="0"/>
                        </a:srgbClr>
                      </a:solidFill>
                      <a:prstDash val="solid"/>
                      <a:round/>
                      <a:headEnd len="sm" w="sm" type="none"/>
                      <a:tailEnd len="sm" w="sm" type="none"/>
                    </a:lnL>
                    <a:lnR cap="flat" cmpd="sng" w="12700">
                      <a:solidFill>
                        <a:srgbClr val="000000">
                          <a:alpha val="0"/>
                        </a:srgbClr>
                      </a:solidFill>
                      <a:prstDash val="solid"/>
                      <a:round/>
                      <a:headEnd len="sm" w="sm" type="none"/>
                      <a:tailEnd len="sm" w="sm" type="none"/>
                    </a:lnR>
                    <a:lnT cap="flat" cmpd="sng" w="12700">
                      <a:solidFill>
                        <a:srgbClr val="000000">
                          <a:alpha val="0"/>
                        </a:srgbClr>
                      </a:solidFill>
                      <a:prstDash val="solid"/>
                      <a:round/>
                      <a:headEnd len="sm" w="sm" type="none"/>
                      <a:tailEnd len="sm" w="sm" type="none"/>
                    </a:lnT>
                    <a:lnB cap="flat" cmpd="sng" w="12700">
                      <a:solidFill>
                        <a:srgbClr val="000000">
                          <a:alpha val="0"/>
                        </a:srgbClr>
                      </a:solidFill>
                      <a:prstDash val="solid"/>
                      <a:round/>
                      <a:headEnd len="sm" w="sm" type="none"/>
                      <a:tailEnd len="sm" w="sm" type="none"/>
                    </a:lnB>
                    <a:solidFill>
                      <a:srgbClr val="E8EAF8"/>
                    </a:solidFill>
                  </a:tcPr>
                </a:tc>
              </a:tr>
              <a:tr h="359800">
                <a:tc>
                  <a:txBody>
                    <a:bodyPr/>
                    <a:lstStyle/>
                    <a:p>
                      <a:pPr indent="0" lvl="0" marL="0" rtl="0" algn="l">
                        <a:spcBef>
                          <a:spcPts val="0"/>
                        </a:spcBef>
                        <a:spcAft>
                          <a:spcPts val="0"/>
                        </a:spcAft>
                        <a:buNone/>
                      </a:pPr>
                      <a:r>
                        <a:rPr lang="en" sz="1300">
                          <a:latin typeface="Montserrat"/>
                          <a:ea typeface="Montserrat"/>
                          <a:cs typeface="Montserrat"/>
                          <a:sym typeface="Montserrat"/>
                        </a:rPr>
                        <a:t>Sistema scalabile a grandi dimensioni</a:t>
                      </a:r>
                      <a:endParaRPr sz="1300">
                        <a:latin typeface="Montserrat"/>
                        <a:ea typeface="Montserrat"/>
                        <a:cs typeface="Montserrat"/>
                        <a:sym typeface="Montserrat"/>
                      </a:endParaRPr>
                    </a:p>
                  </a:txBody>
                  <a:tcPr marT="63500" marB="63500" marR="63500" marL="63500">
                    <a:lnL cap="flat" cmpd="sng" w="12700">
                      <a:solidFill>
                        <a:srgbClr val="000000">
                          <a:alpha val="0"/>
                        </a:srgbClr>
                      </a:solidFill>
                      <a:prstDash val="solid"/>
                      <a:round/>
                      <a:headEnd len="sm" w="sm" type="none"/>
                      <a:tailEnd len="sm" w="sm" type="none"/>
                    </a:lnL>
                    <a:lnR cap="flat" cmpd="sng" w="12700">
                      <a:solidFill>
                        <a:srgbClr val="000000">
                          <a:alpha val="0"/>
                        </a:srgbClr>
                      </a:solidFill>
                      <a:prstDash val="solid"/>
                      <a:round/>
                      <a:headEnd len="sm" w="sm" type="none"/>
                      <a:tailEnd len="sm" w="sm" type="none"/>
                    </a:lnR>
                    <a:lnT cap="flat" cmpd="sng" w="12700">
                      <a:solidFill>
                        <a:srgbClr val="000000">
                          <a:alpha val="0"/>
                        </a:srgbClr>
                      </a:solidFill>
                      <a:prstDash val="solid"/>
                      <a:round/>
                      <a:headEnd len="sm" w="sm" type="none"/>
                      <a:tailEnd len="sm" w="sm" type="none"/>
                    </a:lnT>
                    <a:lnB cap="flat" cmpd="sng" w="12700">
                      <a:solidFill>
                        <a:srgbClr val="000000">
                          <a:alpha val="0"/>
                        </a:srgbClr>
                      </a:solidFill>
                      <a:prstDash val="solid"/>
                      <a:round/>
                      <a:headEnd len="sm" w="sm" type="none"/>
                      <a:tailEnd len="sm" w="sm" type="none"/>
                    </a:lnB>
                    <a:solidFill>
                      <a:srgbClr val="E8EAF8"/>
                    </a:solidFill>
                  </a:tcPr>
                </a:tc>
                <a:tc>
                  <a:txBody>
                    <a:bodyPr/>
                    <a:lstStyle/>
                    <a:p>
                      <a:pPr indent="0" lvl="0" marL="0" rtl="0" algn="l">
                        <a:spcBef>
                          <a:spcPts val="0"/>
                        </a:spcBef>
                        <a:spcAft>
                          <a:spcPts val="0"/>
                        </a:spcAft>
                        <a:buNone/>
                      </a:pPr>
                      <a:r>
                        <a:t/>
                      </a:r>
                      <a:endParaRPr sz="1000">
                        <a:latin typeface="Montserrat"/>
                        <a:ea typeface="Montserrat"/>
                        <a:cs typeface="Montserrat"/>
                        <a:sym typeface="Montserrat"/>
                      </a:endParaRPr>
                    </a:p>
                  </a:txBody>
                  <a:tcPr marT="63500" marB="63500" marR="63500" marL="63500">
                    <a:lnL cap="flat" cmpd="sng" w="12700">
                      <a:solidFill>
                        <a:srgbClr val="000000">
                          <a:alpha val="0"/>
                        </a:srgbClr>
                      </a:solidFill>
                      <a:prstDash val="solid"/>
                      <a:round/>
                      <a:headEnd len="sm" w="sm" type="none"/>
                      <a:tailEnd len="sm" w="sm" type="none"/>
                    </a:lnL>
                    <a:lnR cap="flat" cmpd="sng" w="12700">
                      <a:solidFill>
                        <a:srgbClr val="000000">
                          <a:alpha val="0"/>
                        </a:srgbClr>
                      </a:solidFill>
                      <a:prstDash val="solid"/>
                      <a:round/>
                      <a:headEnd len="sm" w="sm" type="none"/>
                      <a:tailEnd len="sm" w="sm" type="none"/>
                    </a:lnR>
                    <a:lnT cap="flat" cmpd="sng" w="12700">
                      <a:solidFill>
                        <a:srgbClr val="000000">
                          <a:alpha val="0"/>
                        </a:srgbClr>
                      </a:solidFill>
                      <a:prstDash val="solid"/>
                      <a:round/>
                      <a:headEnd len="sm" w="sm" type="none"/>
                      <a:tailEnd len="sm" w="sm" type="none"/>
                    </a:lnT>
                    <a:lnB cap="flat" cmpd="sng" w="12700">
                      <a:solidFill>
                        <a:srgbClr val="000000">
                          <a:alpha val="0"/>
                        </a:srgbClr>
                      </a:solidFill>
                      <a:prstDash val="solid"/>
                      <a:round/>
                      <a:headEnd len="sm" w="sm" type="none"/>
                      <a:tailEnd len="sm" w="sm" type="none"/>
                    </a:lnB>
                    <a:solidFill>
                      <a:srgbClr val="E8EAF8"/>
                    </a:solidFill>
                  </a:tcPr>
                </a:tc>
                <a:tc>
                  <a:txBody>
                    <a:bodyPr/>
                    <a:lstStyle/>
                    <a:p>
                      <a:pPr indent="0" lvl="0" marL="0" rtl="0" algn="l">
                        <a:spcBef>
                          <a:spcPts val="0"/>
                        </a:spcBef>
                        <a:spcAft>
                          <a:spcPts val="0"/>
                        </a:spcAft>
                        <a:buNone/>
                      </a:pPr>
                      <a:r>
                        <a:t/>
                      </a:r>
                      <a:endParaRPr sz="1000">
                        <a:latin typeface="Montserrat"/>
                        <a:ea typeface="Montserrat"/>
                        <a:cs typeface="Montserrat"/>
                        <a:sym typeface="Montserrat"/>
                      </a:endParaRPr>
                    </a:p>
                  </a:txBody>
                  <a:tcPr marT="63500" marB="63500" marR="63500" marL="63500">
                    <a:lnL cap="flat" cmpd="sng" w="12700">
                      <a:solidFill>
                        <a:srgbClr val="000000">
                          <a:alpha val="0"/>
                        </a:srgbClr>
                      </a:solidFill>
                      <a:prstDash val="solid"/>
                      <a:round/>
                      <a:headEnd len="sm" w="sm" type="none"/>
                      <a:tailEnd len="sm" w="sm" type="none"/>
                    </a:lnL>
                    <a:lnR cap="flat" cmpd="sng" w="12700">
                      <a:solidFill>
                        <a:srgbClr val="000000">
                          <a:alpha val="0"/>
                        </a:srgbClr>
                      </a:solidFill>
                      <a:prstDash val="solid"/>
                      <a:round/>
                      <a:headEnd len="sm" w="sm" type="none"/>
                      <a:tailEnd len="sm" w="sm" type="none"/>
                    </a:lnR>
                    <a:lnT cap="flat" cmpd="sng" w="12700">
                      <a:solidFill>
                        <a:srgbClr val="000000">
                          <a:alpha val="0"/>
                        </a:srgbClr>
                      </a:solidFill>
                      <a:prstDash val="solid"/>
                      <a:round/>
                      <a:headEnd len="sm" w="sm" type="none"/>
                      <a:tailEnd len="sm" w="sm" type="none"/>
                    </a:lnT>
                    <a:lnB cap="flat" cmpd="sng" w="12700">
                      <a:solidFill>
                        <a:srgbClr val="000000">
                          <a:alpha val="0"/>
                        </a:srgbClr>
                      </a:solidFill>
                      <a:prstDash val="solid"/>
                      <a:round/>
                      <a:headEnd len="sm" w="sm" type="none"/>
                      <a:tailEnd len="sm" w="sm" type="none"/>
                    </a:lnB>
                    <a:solidFill>
                      <a:srgbClr val="E8EAF8"/>
                    </a:solidFill>
                  </a:tcPr>
                </a:tc>
                <a:tc>
                  <a:txBody>
                    <a:bodyPr/>
                    <a:lstStyle/>
                    <a:p>
                      <a:pPr indent="0" lvl="0" marL="0" rtl="0" algn="l">
                        <a:spcBef>
                          <a:spcPts val="0"/>
                        </a:spcBef>
                        <a:spcAft>
                          <a:spcPts val="0"/>
                        </a:spcAft>
                        <a:buNone/>
                      </a:pPr>
                      <a:r>
                        <a:t/>
                      </a:r>
                      <a:endParaRPr sz="1000">
                        <a:latin typeface="Montserrat"/>
                        <a:ea typeface="Montserrat"/>
                        <a:cs typeface="Montserrat"/>
                        <a:sym typeface="Montserrat"/>
                      </a:endParaRPr>
                    </a:p>
                  </a:txBody>
                  <a:tcPr marT="63500" marB="63500" marR="63500" marL="63500">
                    <a:lnL cap="flat" cmpd="sng" w="12700">
                      <a:solidFill>
                        <a:srgbClr val="000000">
                          <a:alpha val="0"/>
                        </a:srgbClr>
                      </a:solidFill>
                      <a:prstDash val="solid"/>
                      <a:round/>
                      <a:headEnd len="sm" w="sm" type="none"/>
                      <a:tailEnd len="sm" w="sm" type="none"/>
                    </a:lnL>
                    <a:lnR cap="flat" cmpd="sng" w="12700">
                      <a:solidFill>
                        <a:srgbClr val="000000">
                          <a:alpha val="0"/>
                        </a:srgbClr>
                      </a:solidFill>
                      <a:prstDash val="solid"/>
                      <a:round/>
                      <a:headEnd len="sm" w="sm" type="none"/>
                      <a:tailEnd len="sm" w="sm" type="none"/>
                    </a:lnR>
                    <a:lnT cap="flat" cmpd="sng" w="12700">
                      <a:solidFill>
                        <a:srgbClr val="000000">
                          <a:alpha val="0"/>
                        </a:srgbClr>
                      </a:solidFill>
                      <a:prstDash val="solid"/>
                      <a:round/>
                      <a:headEnd len="sm" w="sm" type="none"/>
                      <a:tailEnd len="sm" w="sm" type="none"/>
                    </a:lnT>
                    <a:lnB cap="flat" cmpd="sng" w="12700">
                      <a:solidFill>
                        <a:srgbClr val="000000">
                          <a:alpha val="0"/>
                        </a:srgbClr>
                      </a:solidFill>
                      <a:prstDash val="solid"/>
                      <a:round/>
                      <a:headEnd len="sm" w="sm" type="none"/>
                      <a:tailEnd len="sm" w="sm" type="none"/>
                    </a:lnB>
                    <a:solidFill>
                      <a:srgbClr val="E8EAF8"/>
                    </a:solidFill>
                  </a:tcPr>
                </a:tc>
              </a:tr>
            </a:tbl>
          </a:graphicData>
        </a:graphic>
      </p:graphicFrame>
      <p:pic>
        <p:nvPicPr>
          <p:cNvPr id="279" name="Google Shape;279;p24"/>
          <p:cNvPicPr preferRelativeResize="0"/>
          <p:nvPr/>
        </p:nvPicPr>
        <p:blipFill>
          <a:blip r:embed="rId3">
            <a:alphaModFix/>
          </a:blip>
          <a:stretch>
            <a:fillRect/>
          </a:stretch>
        </p:blipFill>
        <p:spPr>
          <a:xfrm>
            <a:off x="4218823" y="1316584"/>
            <a:ext cx="1198803" cy="307400"/>
          </a:xfrm>
          <a:prstGeom prst="rect">
            <a:avLst/>
          </a:prstGeom>
          <a:noFill/>
          <a:ln>
            <a:noFill/>
          </a:ln>
        </p:spPr>
      </p:pic>
      <p:sp>
        <p:nvSpPr>
          <p:cNvPr id="280" name="Google Shape;280;p24"/>
          <p:cNvSpPr/>
          <p:nvPr/>
        </p:nvSpPr>
        <p:spPr>
          <a:xfrm>
            <a:off x="4638675" y="3216144"/>
            <a:ext cx="359100" cy="359100"/>
          </a:xfrm>
          <a:prstGeom prst="mathMultiply">
            <a:avLst>
              <a:gd fmla="val 23520" name="adj1"/>
            </a:avLst>
          </a:prstGeom>
          <a:solidFill>
            <a:srgbClr val="E769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E06666"/>
              </a:solidFill>
            </a:endParaRPr>
          </a:p>
        </p:txBody>
      </p:sp>
      <p:sp>
        <p:nvSpPr>
          <p:cNvPr id="281" name="Google Shape;281;p24"/>
          <p:cNvSpPr/>
          <p:nvPr/>
        </p:nvSpPr>
        <p:spPr>
          <a:xfrm>
            <a:off x="4638675" y="2495391"/>
            <a:ext cx="359100" cy="359100"/>
          </a:xfrm>
          <a:prstGeom prst="mathMultiply">
            <a:avLst>
              <a:gd fmla="val 23520" name="adj1"/>
            </a:avLst>
          </a:prstGeom>
          <a:solidFill>
            <a:srgbClr val="E769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E06666"/>
              </a:solidFill>
            </a:endParaRPr>
          </a:p>
        </p:txBody>
      </p:sp>
      <p:sp>
        <p:nvSpPr>
          <p:cNvPr id="282" name="Google Shape;282;p24"/>
          <p:cNvSpPr/>
          <p:nvPr/>
        </p:nvSpPr>
        <p:spPr>
          <a:xfrm>
            <a:off x="4638675" y="2135649"/>
            <a:ext cx="359100" cy="359100"/>
          </a:xfrm>
          <a:prstGeom prst="mathMultiply">
            <a:avLst>
              <a:gd fmla="val 23520" name="adj1"/>
            </a:avLst>
          </a:prstGeom>
          <a:solidFill>
            <a:srgbClr val="E769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E06666"/>
              </a:solidFill>
            </a:endParaRPr>
          </a:p>
        </p:txBody>
      </p:sp>
      <p:grpSp>
        <p:nvGrpSpPr>
          <p:cNvPr id="283" name="Google Shape;283;p24"/>
          <p:cNvGrpSpPr/>
          <p:nvPr/>
        </p:nvGrpSpPr>
        <p:grpSpPr>
          <a:xfrm>
            <a:off x="4659937" y="3651957"/>
            <a:ext cx="316575" cy="231006"/>
            <a:chOff x="3888715" y="4125787"/>
            <a:chExt cx="235986" cy="172200"/>
          </a:xfrm>
        </p:grpSpPr>
        <p:sp>
          <p:nvSpPr>
            <p:cNvPr id="284" name="Google Shape;284;p24"/>
            <p:cNvSpPr/>
            <p:nvPr/>
          </p:nvSpPr>
          <p:spPr>
            <a:xfrm rot="-2335653">
              <a:off x="3934200" y="4178177"/>
              <a:ext cx="190503" cy="67421"/>
            </a:xfrm>
            <a:prstGeom prst="rect">
              <a:avLst/>
            </a:prstGeom>
            <a:solidFill>
              <a:srgbClr val="2CDD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24"/>
            <p:cNvSpPr/>
            <p:nvPr/>
          </p:nvSpPr>
          <p:spPr>
            <a:xfrm rot="2693937">
              <a:off x="3895026" y="4191856"/>
              <a:ext cx="120279" cy="67458"/>
            </a:xfrm>
            <a:prstGeom prst="rect">
              <a:avLst/>
            </a:prstGeom>
            <a:solidFill>
              <a:srgbClr val="2CDD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86" name="Google Shape;286;p24"/>
          <p:cNvPicPr preferRelativeResize="0"/>
          <p:nvPr/>
        </p:nvPicPr>
        <p:blipFill>
          <a:blip r:embed="rId4">
            <a:alphaModFix/>
          </a:blip>
          <a:stretch>
            <a:fillRect/>
          </a:stretch>
        </p:blipFill>
        <p:spPr>
          <a:xfrm>
            <a:off x="5720425" y="1316584"/>
            <a:ext cx="1238200" cy="307400"/>
          </a:xfrm>
          <a:prstGeom prst="rect">
            <a:avLst/>
          </a:prstGeom>
          <a:noFill/>
          <a:ln>
            <a:noFill/>
          </a:ln>
        </p:spPr>
      </p:pic>
      <p:sp>
        <p:nvSpPr>
          <p:cNvPr id="287" name="Google Shape;287;p24"/>
          <p:cNvSpPr/>
          <p:nvPr/>
        </p:nvSpPr>
        <p:spPr>
          <a:xfrm>
            <a:off x="6292525" y="3570771"/>
            <a:ext cx="359100" cy="359100"/>
          </a:xfrm>
          <a:prstGeom prst="mathMultiply">
            <a:avLst>
              <a:gd fmla="val 23520" name="adj1"/>
            </a:avLst>
          </a:prstGeom>
          <a:solidFill>
            <a:srgbClr val="E769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E06666"/>
              </a:solidFill>
            </a:endParaRPr>
          </a:p>
        </p:txBody>
      </p:sp>
      <p:sp>
        <p:nvSpPr>
          <p:cNvPr id="288" name="Google Shape;288;p24"/>
          <p:cNvSpPr/>
          <p:nvPr/>
        </p:nvSpPr>
        <p:spPr>
          <a:xfrm>
            <a:off x="6292525" y="2135649"/>
            <a:ext cx="359100" cy="359100"/>
          </a:xfrm>
          <a:prstGeom prst="mathMultiply">
            <a:avLst>
              <a:gd fmla="val 23520" name="adj1"/>
            </a:avLst>
          </a:prstGeom>
          <a:solidFill>
            <a:srgbClr val="E769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E06666"/>
              </a:solidFill>
            </a:endParaRPr>
          </a:p>
        </p:txBody>
      </p:sp>
      <p:sp>
        <p:nvSpPr>
          <p:cNvPr id="289" name="Google Shape;289;p24"/>
          <p:cNvSpPr/>
          <p:nvPr/>
        </p:nvSpPr>
        <p:spPr>
          <a:xfrm>
            <a:off x="6292525" y="2859562"/>
            <a:ext cx="359100" cy="359100"/>
          </a:xfrm>
          <a:prstGeom prst="mathMultiply">
            <a:avLst>
              <a:gd fmla="val 23520" name="adj1"/>
            </a:avLst>
          </a:prstGeom>
          <a:solidFill>
            <a:srgbClr val="E769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E06666"/>
              </a:solidFill>
            </a:endParaRPr>
          </a:p>
        </p:txBody>
      </p:sp>
      <p:sp>
        <p:nvSpPr>
          <p:cNvPr id="290" name="Google Shape;290;p24"/>
          <p:cNvSpPr/>
          <p:nvPr/>
        </p:nvSpPr>
        <p:spPr>
          <a:xfrm>
            <a:off x="6292525" y="1770856"/>
            <a:ext cx="359100" cy="359100"/>
          </a:xfrm>
          <a:prstGeom prst="mathMultiply">
            <a:avLst>
              <a:gd fmla="val 23520" name="adj1"/>
            </a:avLst>
          </a:prstGeom>
          <a:solidFill>
            <a:srgbClr val="E769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E06666"/>
              </a:solidFill>
            </a:endParaRPr>
          </a:p>
        </p:txBody>
      </p:sp>
      <p:grpSp>
        <p:nvGrpSpPr>
          <p:cNvPr id="291" name="Google Shape;291;p24"/>
          <p:cNvGrpSpPr/>
          <p:nvPr/>
        </p:nvGrpSpPr>
        <p:grpSpPr>
          <a:xfrm>
            <a:off x="7946375" y="1834845"/>
            <a:ext cx="316575" cy="2045035"/>
            <a:chOff x="7946378" y="1834845"/>
            <a:chExt cx="316575" cy="2045035"/>
          </a:xfrm>
        </p:grpSpPr>
        <p:grpSp>
          <p:nvGrpSpPr>
            <p:cNvPr id="292" name="Google Shape;292;p24"/>
            <p:cNvGrpSpPr/>
            <p:nvPr/>
          </p:nvGrpSpPr>
          <p:grpSpPr>
            <a:xfrm>
              <a:off x="7946378" y="1834845"/>
              <a:ext cx="316575" cy="231006"/>
              <a:chOff x="3888715" y="4125787"/>
              <a:chExt cx="235986" cy="172200"/>
            </a:xfrm>
          </p:grpSpPr>
          <p:sp>
            <p:nvSpPr>
              <p:cNvPr id="293" name="Google Shape;293;p24"/>
              <p:cNvSpPr/>
              <p:nvPr/>
            </p:nvSpPr>
            <p:spPr>
              <a:xfrm rot="-2335653">
                <a:off x="3934200" y="4178177"/>
                <a:ext cx="190503" cy="67421"/>
              </a:xfrm>
              <a:prstGeom prst="rect">
                <a:avLst/>
              </a:prstGeom>
              <a:solidFill>
                <a:srgbClr val="2CDD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24"/>
              <p:cNvSpPr/>
              <p:nvPr/>
            </p:nvSpPr>
            <p:spPr>
              <a:xfrm rot="2693937">
                <a:off x="3895026" y="4191856"/>
                <a:ext cx="120279" cy="67458"/>
              </a:xfrm>
              <a:prstGeom prst="rect">
                <a:avLst/>
              </a:prstGeom>
              <a:solidFill>
                <a:srgbClr val="2CDD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5" name="Google Shape;295;p24"/>
            <p:cNvGrpSpPr/>
            <p:nvPr/>
          </p:nvGrpSpPr>
          <p:grpSpPr>
            <a:xfrm>
              <a:off x="7946378" y="2212032"/>
              <a:ext cx="316575" cy="231006"/>
              <a:chOff x="3888715" y="4125787"/>
              <a:chExt cx="235986" cy="172200"/>
            </a:xfrm>
          </p:grpSpPr>
          <p:sp>
            <p:nvSpPr>
              <p:cNvPr id="296" name="Google Shape;296;p24"/>
              <p:cNvSpPr/>
              <p:nvPr/>
            </p:nvSpPr>
            <p:spPr>
              <a:xfrm rot="-2335653">
                <a:off x="3934200" y="4178177"/>
                <a:ext cx="190503" cy="67421"/>
              </a:xfrm>
              <a:prstGeom prst="rect">
                <a:avLst/>
              </a:prstGeom>
              <a:solidFill>
                <a:srgbClr val="2CDD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24"/>
              <p:cNvSpPr/>
              <p:nvPr/>
            </p:nvSpPr>
            <p:spPr>
              <a:xfrm rot="2693937">
                <a:off x="3895026" y="4191856"/>
                <a:ext cx="120279" cy="67458"/>
              </a:xfrm>
              <a:prstGeom prst="rect">
                <a:avLst/>
              </a:prstGeom>
              <a:solidFill>
                <a:srgbClr val="2CDD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8" name="Google Shape;298;p24"/>
            <p:cNvGrpSpPr/>
            <p:nvPr/>
          </p:nvGrpSpPr>
          <p:grpSpPr>
            <a:xfrm>
              <a:off x="7946378" y="2567070"/>
              <a:ext cx="316575" cy="231006"/>
              <a:chOff x="3888715" y="4125787"/>
              <a:chExt cx="235986" cy="172200"/>
            </a:xfrm>
          </p:grpSpPr>
          <p:sp>
            <p:nvSpPr>
              <p:cNvPr id="299" name="Google Shape;299;p24"/>
              <p:cNvSpPr/>
              <p:nvPr/>
            </p:nvSpPr>
            <p:spPr>
              <a:xfrm rot="-2335653">
                <a:off x="3934200" y="4178177"/>
                <a:ext cx="190503" cy="67421"/>
              </a:xfrm>
              <a:prstGeom prst="rect">
                <a:avLst/>
              </a:prstGeom>
              <a:solidFill>
                <a:srgbClr val="2CDD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24"/>
              <p:cNvSpPr/>
              <p:nvPr/>
            </p:nvSpPr>
            <p:spPr>
              <a:xfrm rot="2693937">
                <a:off x="3895026" y="4191856"/>
                <a:ext cx="120279" cy="67458"/>
              </a:xfrm>
              <a:prstGeom prst="rect">
                <a:avLst/>
              </a:prstGeom>
              <a:solidFill>
                <a:srgbClr val="2CDD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1" name="Google Shape;301;p24"/>
            <p:cNvGrpSpPr/>
            <p:nvPr/>
          </p:nvGrpSpPr>
          <p:grpSpPr>
            <a:xfrm>
              <a:off x="7946378" y="2932961"/>
              <a:ext cx="316575" cy="231006"/>
              <a:chOff x="3888715" y="4125787"/>
              <a:chExt cx="235986" cy="172200"/>
            </a:xfrm>
          </p:grpSpPr>
          <p:sp>
            <p:nvSpPr>
              <p:cNvPr id="302" name="Google Shape;302;p24"/>
              <p:cNvSpPr/>
              <p:nvPr/>
            </p:nvSpPr>
            <p:spPr>
              <a:xfrm rot="-2335653">
                <a:off x="3934200" y="4178177"/>
                <a:ext cx="190503" cy="67421"/>
              </a:xfrm>
              <a:prstGeom prst="rect">
                <a:avLst/>
              </a:prstGeom>
              <a:solidFill>
                <a:srgbClr val="2CDD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24"/>
              <p:cNvSpPr/>
              <p:nvPr/>
            </p:nvSpPr>
            <p:spPr>
              <a:xfrm rot="2693937">
                <a:off x="3895026" y="4191856"/>
                <a:ext cx="120279" cy="67458"/>
              </a:xfrm>
              <a:prstGeom prst="rect">
                <a:avLst/>
              </a:prstGeom>
              <a:solidFill>
                <a:srgbClr val="2CDD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4" name="Google Shape;304;p24"/>
            <p:cNvGrpSpPr/>
            <p:nvPr/>
          </p:nvGrpSpPr>
          <p:grpSpPr>
            <a:xfrm>
              <a:off x="7946378" y="3288179"/>
              <a:ext cx="316575" cy="231006"/>
              <a:chOff x="3888715" y="4125787"/>
              <a:chExt cx="235986" cy="172200"/>
            </a:xfrm>
          </p:grpSpPr>
          <p:sp>
            <p:nvSpPr>
              <p:cNvPr id="305" name="Google Shape;305;p24"/>
              <p:cNvSpPr/>
              <p:nvPr/>
            </p:nvSpPr>
            <p:spPr>
              <a:xfrm rot="-2335653">
                <a:off x="3934200" y="4178177"/>
                <a:ext cx="190503" cy="67421"/>
              </a:xfrm>
              <a:prstGeom prst="rect">
                <a:avLst/>
              </a:prstGeom>
              <a:solidFill>
                <a:srgbClr val="2CDD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24"/>
              <p:cNvSpPr/>
              <p:nvPr/>
            </p:nvSpPr>
            <p:spPr>
              <a:xfrm rot="2693937">
                <a:off x="3895026" y="4191856"/>
                <a:ext cx="120279" cy="67458"/>
              </a:xfrm>
              <a:prstGeom prst="rect">
                <a:avLst/>
              </a:prstGeom>
              <a:solidFill>
                <a:srgbClr val="2CDD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7" name="Google Shape;307;p24"/>
            <p:cNvGrpSpPr/>
            <p:nvPr/>
          </p:nvGrpSpPr>
          <p:grpSpPr>
            <a:xfrm>
              <a:off x="7946378" y="3648874"/>
              <a:ext cx="316575" cy="231006"/>
              <a:chOff x="3888715" y="4125787"/>
              <a:chExt cx="235986" cy="172200"/>
            </a:xfrm>
          </p:grpSpPr>
          <p:sp>
            <p:nvSpPr>
              <p:cNvPr id="308" name="Google Shape;308;p24"/>
              <p:cNvSpPr/>
              <p:nvPr/>
            </p:nvSpPr>
            <p:spPr>
              <a:xfrm rot="-2335653">
                <a:off x="3934200" y="4178177"/>
                <a:ext cx="190503" cy="67421"/>
              </a:xfrm>
              <a:prstGeom prst="rect">
                <a:avLst/>
              </a:prstGeom>
              <a:solidFill>
                <a:srgbClr val="2CDD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24"/>
              <p:cNvSpPr/>
              <p:nvPr/>
            </p:nvSpPr>
            <p:spPr>
              <a:xfrm rot="2693937">
                <a:off x="3895026" y="4191856"/>
                <a:ext cx="120279" cy="67458"/>
              </a:xfrm>
              <a:prstGeom prst="rect">
                <a:avLst/>
              </a:prstGeom>
              <a:solidFill>
                <a:srgbClr val="2CDD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10" name="Google Shape;310;p24"/>
          <p:cNvGrpSpPr/>
          <p:nvPr/>
        </p:nvGrpSpPr>
        <p:grpSpPr>
          <a:xfrm>
            <a:off x="7077912" y="1251900"/>
            <a:ext cx="2053500" cy="436768"/>
            <a:chOff x="7077912" y="1251900"/>
            <a:chExt cx="2053500" cy="436768"/>
          </a:xfrm>
        </p:grpSpPr>
        <p:sp>
          <p:nvSpPr>
            <p:cNvPr id="311" name="Google Shape;311;p24"/>
            <p:cNvSpPr txBox="1"/>
            <p:nvPr/>
          </p:nvSpPr>
          <p:spPr>
            <a:xfrm>
              <a:off x="7077912" y="1251900"/>
              <a:ext cx="2053500" cy="231000"/>
            </a:xfrm>
            <a:prstGeom prst="rect">
              <a:avLst/>
            </a:prstGeom>
            <a:noFill/>
            <a:ln>
              <a:noFill/>
            </a:ln>
            <a:effectLst>
              <a:reflection blurRad="0" dir="5400000" dist="247650" endA="0" fadeDir="5400012" kx="0" rotWithShape="0" algn="bl" stA="17000" stPos="0" sy="-100000" ky="0"/>
            </a:effectLst>
          </p:spPr>
          <p:txBody>
            <a:bodyPr anchorCtr="0" anchor="t" bIns="91425" lIns="91425" spcFirstLastPara="1" rIns="91425" wrap="square" tIns="91425">
              <a:noAutofit/>
            </a:bodyPr>
            <a:lstStyle/>
            <a:p>
              <a:pPr indent="0" lvl="0" marL="0" rtl="0" algn="ctr">
                <a:spcBef>
                  <a:spcPts val="0"/>
                </a:spcBef>
                <a:spcAft>
                  <a:spcPts val="0"/>
                </a:spcAft>
                <a:buNone/>
              </a:pPr>
              <a:r>
                <a:rPr lang="en" sz="2000">
                  <a:latin typeface="Helvetica Neue"/>
                  <a:ea typeface="Helvetica Neue"/>
                  <a:cs typeface="Helvetica Neue"/>
                  <a:sym typeface="Helvetica Neue"/>
                </a:rPr>
                <a:t>S   H        N   E</a:t>
              </a:r>
              <a:endParaRPr sz="2000">
                <a:latin typeface="Helvetica Neue"/>
                <a:ea typeface="Helvetica Neue"/>
                <a:cs typeface="Helvetica Neue"/>
                <a:sym typeface="Helvetica Neue"/>
              </a:endParaRPr>
            </a:p>
          </p:txBody>
        </p:sp>
        <p:pic>
          <p:nvPicPr>
            <p:cNvPr id="312" name="Google Shape;312;p24"/>
            <p:cNvPicPr preferRelativeResize="0"/>
            <p:nvPr/>
          </p:nvPicPr>
          <p:blipFill>
            <a:blip r:embed="rId5">
              <a:alphaModFix/>
            </a:blip>
            <a:stretch>
              <a:fillRect/>
            </a:stretch>
          </p:blipFill>
          <p:spPr>
            <a:xfrm>
              <a:off x="7940350" y="1339607"/>
              <a:ext cx="316576" cy="349061"/>
            </a:xfrm>
            <a:prstGeom prst="rect">
              <a:avLst/>
            </a:prstGeom>
            <a:noFill/>
            <a:ln>
              <a:noFill/>
            </a:ln>
            <a:effectLst>
              <a:outerShdw blurRad="71438" rotWithShape="0" algn="bl" dir="2580001" dist="19050">
                <a:srgbClr val="000000">
                  <a:alpha val="25000"/>
                </a:srgbClr>
              </a:outerShdw>
            </a:effectLst>
          </p:spPr>
        </p:pic>
      </p:grpSp>
      <p:sp>
        <p:nvSpPr>
          <p:cNvPr id="313" name="Google Shape;313;p24"/>
          <p:cNvSpPr/>
          <p:nvPr/>
        </p:nvSpPr>
        <p:spPr>
          <a:xfrm>
            <a:off x="4638675" y="1756016"/>
            <a:ext cx="359100" cy="359100"/>
          </a:xfrm>
          <a:prstGeom prst="mathMultiply">
            <a:avLst>
              <a:gd fmla="val 23520" name="adj1"/>
            </a:avLst>
          </a:prstGeom>
          <a:solidFill>
            <a:srgbClr val="E769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E06666"/>
              </a:solidFill>
            </a:endParaRPr>
          </a:p>
        </p:txBody>
      </p:sp>
      <p:sp>
        <p:nvSpPr>
          <p:cNvPr id="314" name="Google Shape;314;p24"/>
          <p:cNvSpPr/>
          <p:nvPr/>
        </p:nvSpPr>
        <p:spPr>
          <a:xfrm>
            <a:off x="6292525" y="2492803"/>
            <a:ext cx="359100" cy="359100"/>
          </a:xfrm>
          <a:prstGeom prst="mathMultiply">
            <a:avLst>
              <a:gd fmla="val 23520" name="adj1"/>
            </a:avLst>
          </a:prstGeom>
          <a:solidFill>
            <a:srgbClr val="E769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E06666"/>
              </a:solidFill>
            </a:endParaRPr>
          </a:p>
        </p:txBody>
      </p:sp>
      <p:grpSp>
        <p:nvGrpSpPr>
          <p:cNvPr id="315" name="Google Shape;315;p24"/>
          <p:cNvGrpSpPr/>
          <p:nvPr/>
        </p:nvGrpSpPr>
        <p:grpSpPr>
          <a:xfrm>
            <a:off x="4659937" y="2919820"/>
            <a:ext cx="316575" cy="231006"/>
            <a:chOff x="3888715" y="4125787"/>
            <a:chExt cx="235986" cy="172200"/>
          </a:xfrm>
        </p:grpSpPr>
        <p:sp>
          <p:nvSpPr>
            <p:cNvPr id="316" name="Google Shape;316;p24"/>
            <p:cNvSpPr/>
            <p:nvPr/>
          </p:nvSpPr>
          <p:spPr>
            <a:xfrm rot="-2335653">
              <a:off x="3934200" y="4178177"/>
              <a:ext cx="190503" cy="67421"/>
            </a:xfrm>
            <a:prstGeom prst="rect">
              <a:avLst/>
            </a:prstGeom>
            <a:solidFill>
              <a:srgbClr val="2CDD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24"/>
            <p:cNvSpPr/>
            <p:nvPr/>
          </p:nvSpPr>
          <p:spPr>
            <a:xfrm rot="2693937">
              <a:off x="3895026" y="4191856"/>
              <a:ext cx="120279" cy="67458"/>
            </a:xfrm>
            <a:prstGeom prst="rect">
              <a:avLst/>
            </a:prstGeom>
            <a:solidFill>
              <a:srgbClr val="2CDD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8" name="Google Shape;318;p24"/>
          <p:cNvGrpSpPr/>
          <p:nvPr/>
        </p:nvGrpSpPr>
        <p:grpSpPr>
          <a:xfrm>
            <a:off x="6313800" y="3279207"/>
            <a:ext cx="316575" cy="231006"/>
            <a:chOff x="3888715" y="4125787"/>
            <a:chExt cx="235986" cy="172200"/>
          </a:xfrm>
        </p:grpSpPr>
        <p:sp>
          <p:nvSpPr>
            <p:cNvPr id="319" name="Google Shape;319;p24"/>
            <p:cNvSpPr/>
            <p:nvPr/>
          </p:nvSpPr>
          <p:spPr>
            <a:xfrm rot="-2335653">
              <a:off x="3934200" y="4178177"/>
              <a:ext cx="190503" cy="67421"/>
            </a:xfrm>
            <a:prstGeom prst="rect">
              <a:avLst/>
            </a:prstGeom>
            <a:solidFill>
              <a:srgbClr val="2CDD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24"/>
            <p:cNvSpPr/>
            <p:nvPr/>
          </p:nvSpPr>
          <p:spPr>
            <a:xfrm rot="2693937">
              <a:off x="3895026" y="4191856"/>
              <a:ext cx="120279" cy="67458"/>
            </a:xfrm>
            <a:prstGeom prst="rect">
              <a:avLst/>
            </a:prstGeom>
            <a:solidFill>
              <a:srgbClr val="2CDD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25"/>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Demo</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WBS</a:t>
            </a:r>
            <a:endParaRPr/>
          </a:p>
        </p:txBody>
      </p:sp>
      <p:pic>
        <p:nvPicPr>
          <p:cNvPr id="331" name="Google Shape;331;p26"/>
          <p:cNvPicPr preferRelativeResize="0"/>
          <p:nvPr/>
        </p:nvPicPr>
        <p:blipFill>
          <a:blip r:embed="rId3">
            <a:alphaModFix/>
          </a:blip>
          <a:stretch>
            <a:fillRect/>
          </a:stretch>
        </p:blipFill>
        <p:spPr>
          <a:xfrm>
            <a:off x="152400" y="865325"/>
            <a:ext cx="8839196" cy="3818907"/>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p2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Diagramma di Gantt</a:t>
            </a:r>
            <a:endParaRPr/>
          </a:p>
        </p:txBody>
      </p:sp>
      <p:grpSp>
        <p:nvGrpSpPr>
          <p:cNvPr id="337" name="Google Shape;337;p27"/>
          <p:cNvGrpSpPr/>
          <p:nvPr/>
        </p:nvGrpSpPr>
        <p:grpSpPr>
          <a:xfrm>
            <a:off x="2485875" y="2515834"/>
            <a:ext cx="5400454" cy="1663206"/>
            <a:chOff x="2485875" y="2592034"/>
            <a:chExt cx="5400454" cy="1663206"/>
          </a:xfrm>
        </p:grpSpPr>
        <p:grpSp>
          <p:nvGrpSpPr>
            <p:cNvPr id="338" name="Google Shape;338;p27"/>
            <p:cNvGrpSpPr/>
            <p:nvPr/>
          </p:nvGrpSpPr>
          <p:grpSpPr>
            <a:xfrm>
              <a:off x="2485875" y="2760692"/>
              <a:ext cx="979800" cy="1494547"/>
              <a:chOff x="-217775" y="2219273"/>
              <a:chExt cx="979800" cy="1618877"/>
            </a:xfrm>
          </p:grpSpPr>
          <p:cxnSp>
            <p:nvCxnSpPr>
              <p:cNvPr id="339" name="Google Shape;339;p27"/>
              <p:cNvCxnSpPr>
                <a:stCxn id="340" idx="1"/>
                <a:endCxn id="341" idx="1"/>
              </p:cNvCxnSpPr>
              <p:nvPr/>
            </p:nvCxnSpPr>
            <p:spPr>
              <a:xfrm>
                <a:off x="-217768" y="2219273"/>
                <a:ext cx="0" cy="1504800"/>
              </a:xfrm>
              <a:prstGeom prst="straightConnector1">
                <a:avLst/>
              </a:prstGeom>
              <a:noFill/>
              <a:ln cap="flat" cmpd="sng" w="9525">
                <a:solidFill>
                  <a:schemeClr val="dk2"/>
                </a:solidFill>
                <a:prstDash val="solid"/>
                <a:round/>
                <a:headEnd len="med" w="med" type="none"/>
                <a:tailEnd len="med" w="med" type="none"/>
              </a:ln>
            </p:spPr>
          </p:cxnSp>
          <p:sp>
            <p:nvSpPr>
              <p:cNvPr id="341" name="Google Shape;341;p27"/>
              <p:cNvSpPr txBox="1"/>
              <p:nvPr/>
            </p:nvSpPr>
            <p:spPr>
              <a:xfrm>
                <a:off x="-217775" y="3610450"/>
                <a:ext cx="979800" cy="227700"/>
              </a:xfrm>
              <a:prstGeom prst="rect">
                <a:avLst/>
              </a:prstGeom>
              <a:noFill/>
              <a:ln>
                <a:noFill/>
              </a:ln>
            </p:spPr>
            <p:txBody>
              <a:bodyPr anchorCtr="0" anchor="t" bIns="0" lIns="0" spcFirstLastPara="1" rIns="0" wrap="square" tIns="0">
                <a:noAutofit/>
              </a:bodyPr>
              <a:lstStyle/>
              <a:p>
                <a:pPr indent="0" lvl="0" marL="45720" rtl="0" algn="l">
                  <a:spcBef>
                    <a:spcPts val="0"/>
                  </a:spcBef>
                  <a:spcAft>
                    <a:spcPts val="0"/>
                  </a:spcAft>
                  <a:buNone/>
                </a:pPr>
                <a:r>
                  <a:rPr lang="en" sz="1000">
                    <a:latin typeface="Montserrat"/>
                    <a:ea typeface="Montserrat"/>
                    <a:cs typeface="Montserrat"/>
                    <a:sym typeface="Montserrat"/>
                  </a:rPr>
                  <a:t>Giorno 43</a:t>
                </a:r>
                <a:endParaRPr sz="1000">
                  <a:latin typeface="Montserrat"/>
                  <a:ea typeface="Montserrat"/>
                  <a:cs typeface="Montserrat"/>
                  <a:sym typeface="Montserrat"/>
                </a:endParaRPr>
              </a:p>
            </p:txBody>
          </p:sp>
        </p:grpSp>
        <p:sp>
          <p:nvSpPr>
            <p:cNvPr id="340" name="Google Shape;340;p27"/>
            <p:cNvSpPr/>
            <p:nvPr/>
          </p:nvSpPr>
          <p:spPr>
            <a:xfrm>
              <a:off x="2485882" y="2592034"/>
              <a:ext cx="1753362" cy="337317"/>
            </a:xfrm>
            <a:prstGeom prst="rect">
              <a:avLst/>
            </a:prstGeom>
            <a:solidFill>
              <a:srgbClr val="4ABCFF"/>
            </a:solidFill>
            <a:ln cap="flat" cmpd="sng" w="9525">
              <a:solidFill>
                <a:schemeClr val="dk2"/>
              </a:solidFill>
              <a:prstDash val="solid"/>
              <a:round/>
              <a:headEnd len="sm" w="sm" type="none"/>
              <a:tailEnd len="sm" w="sm" type="none"/>
            </a:ln>
          </p:spPr>
          <p:txBody>
            <a:bodyPr anchorCtr="0" anchor="ctr" bIns="91425" lIns="45700" spcFirstLastPara="1" rIns="0" wrap="square" tIns="91425">
              <a:noAutofit/>
            </a:bodyPr>
            <a:lstStyle/>
            <a:p>
              <a:pPr indent="0" lvl="0" marL="0" rtl="0" algn="l">
                <a:spcBef>
                  <a:spcPts val="0"/>
                </a:spcBef>
                <a:spcAft>
                  <a:spcPts val="0"/>
                </a:spcAft>
                <a:buNone/>
              </a:pPr>
              <a:r>
                <a:rPr lang="en" sz="1100">
                  <a:latin typeface="Montserrat"/>
                  <a:ea typeface="Montserrat"/>
                  <a:cs typeface="Montserrat"/>
                  <a:sym typeface="Montserrat"/>
                </a:rPr>
                <a:t>Procurement</a:t>
              </a:r>
              <a:endParaRPr sz="1100">
                <a:latin typeface="Montserrat"/>
                <a:ea typeface="Montserrat"/>
                <a:cs typeface="Montserrat"/>
                <a:sym typeface="Montserrat"/>
              </a:endParaRPr>
            </a:p>
          </p:txBody>
        </p:sp>
        <p:sp>
          <p:nvSpPr>
            <p:cNvPr id="342" name="Google Shape;342;p27"/>
            <p:cNvSpPr/>
            <p:nvPr/>
          </p:nvSpPr>
          <p:spPr>
            <a:xfrm>
              <a:off x="2485882" y="3030892"/>
              <a:ext cx="5400447" cy="337317"/>
            </a:xfrm>
            <a:prstGeom prst="rect">
              <a:avLst/>
            </a:prstGeom>
            <a:solidFill>
              <a:srgbClr val="FAFF61"/>
            </a:solidFill>
            <a:ln cap="flat" cmpd="sng" w="9525">
              <a:solidFill>
                <a:schemeClr val="dk2"/>
              </a:solidFill>
              <a:prstDash val="solid"/>
              <a:round/>
              <a:headEnd len="sm" w="sm" type="none"/>
              <a:tailEnd len="sm" w="sm" type="none"/>
            </a:ln>
          </p:spPr>
          <p:txBody>
            <a:bodyPr anchorCtr="0" anchor="ctr" bIns="91425" lIns="45700" spcFirstLastPara="1" rIns="0" wrap="square" tIns="91425">
              <a:noAutofit/>
            </a:bodyPr>
            <a:lstStyle/>
            <a:p>
              <a:pPr indent="0" lvl="0" marL="0" rtl="0" algn="l">
                <a:spcBef>
                  <a:spcPts val="0"/>
                </a:spcBef>
                <a:spcAft>
                  <a:spcPts val="0"/>
                </a:spcAft>
                <a:buNone/>
              </a:pPr>
              <a:r>
                <a:rPr lang="en" sz="1100">
                  <a:latin typeface="Montserrat"/>
                  <a:ea typeface="Montserrat"/>
                  <a:cs typeface="Montserrat"/>
                  <a:sym typeface="Montserrat"/>
                </a:rPr>
                <a:t>Installazione</a:t>
              </a:r>
              <a:endParaRPr sz="1100">
                <a:latin typeface="Montserrat"/>
                <a:ea typeface="Montserrat"/>
                <a:cs typeface="Montserrat"/>
                <a:sym typeface="Montserrat"/>
              </a:endParaRPr>
            </a:p>
          </p:txBody>
        </p:sp>
      </p:grpSp>
      <p:grpSp>
        <p:nvGrpSpPr>
          <p:cNvPr id="343" name="Google Shape;343;p27"/>
          <p:cNvGrpSpPr/>
          <p:nvPr/>
        </p:nvGrpSpPr>
        <p:grpSpPr>
          <a:xfrm>
            <a:off x="311713" y="1199260"/>
            <a:ext cx="1398900" cy="2979768"/>
            <a:chOff x="311713" y="1275460"/>
            <a:chExt cx="1398900" cy="2979768"/>
          </a:xfrm>
        </p:grpSpPr>
        <p:sp>
          <p:nvSpPr>
            <p:cNvPr id="344" name="Google Shape;344;p27"/>
            <p:cNvSpPr/>
            <p:nvPr/>
          </p:nvSpPr>
          <p:spPr>
            <a:xfrm>
              <a:off x="311713" y="1275460"/>
              <a:ext cx="1398900" cy="337200"/>
            </a:xfrm>
            <a:prstGeom prst="rect">
              <a:avLst/>
            </a:prstGeom>
            <a:solidFill>
              <a:srgbClr val="4ABCFF"/>
            </a:solidFill>
            <a:ln cap="flat" cmpd="sng" w="9525">
              <a:solidFill>
                <a:schemeClr val="dk2"/>
              </a:solidFill>
              <a:prstDash val="solid"/>
              <a:round/>
              <a:headEnd len="sm" w="sm" type="none"/>
              <a:tailEnd len="sm" w="sm" type="none"/>
            </a:ln>
          </p:spPr>
          <p:txBody>
            <a:bodyPr anchorCtr="0" anchor="ctr" bIns="91425" lIns="45700" spcFirstLastPara="1" rIns="0" wrap="square" tIns="91425">
              <a:noAutofit/>
            </a:bodyPr>
            <a:lstStyle/>
            <a:p>
              <a:pPr indent="0" lvl="0" marL="0" rtl="0" algn="l">
                <a:spcBef>
                  <a:spcPts val="0"/>
                </a:spcBef>
                <a:spcAft>
                  <a:spcPts val="0"/>
                </a:spcAft>
                <a:buNone/>
              </a:pPr>
              <a:r>
                <a:rPr lang="en" sz="1100">
                  <a:solidFill>
                    <a:schemeClr val="dk1"/>
                  </a:solidFill>
                  <a:latin typeface="Montserrat"/>
                  <a:ea typeface="Montserrat"/>
                  <a:cs typeface="Montserrat"/>
                  <a:sym typeface="Montserrat"/>
                </a:rPr>
                <a:t>Analisi di mercato</a:t>
              </a:r>
              <a:endParaRPr sz="1100">
                <a:latin typeface="Montserrat"/>
                <a:ea typeface="Montserrat"/>
                <a:cs typeface="Montserrat"/>
                <a:sym typeface="Montserrat"/>
              </a:endParaRPr>
            </a:p>
          </p:txBody>
        </p:sp>
        <p:grpSp>
          <p:nvGrpSpPr>
            <p:cNvPr id="345" name="Google Shape;345;p27"/>
            <p:cNvGrpSpPr/>
            <p:nvPr/>
          </p:nvGrpSpPr>
          <p:grpSpPr>
            <a:xfrm>
              <a:off x="311713" y="1444060"/>
              <a:ext cx="979812" cy="2811168"/>
              <a:chOff x="311688" y="1458111"/>
              <a:chExt cx="979812" cy="3045026"/>
            </a:xfrm>
          </p:grpSpPr>
          <p:cxnSp>
            <p:nvCxnSpPr>
              <p:cNvPr id="346" name="Google Shape;346;p27"/>
              <p:cNvCxnSpPr>
                <a:stCxn id="344" idx="1"/>
                <a:endCxn id="347" idx="1"/>
              </p:cNvCxnSpPr>
              <p:nvPr/>
            </p:nvCxnSpPr>
            <p:spPr>
              <a:xfrm>
                <a:off x="311688" y="1458111"/>
                <a:ext cx="0" cy="2931000"/>
              </a:xfrm>
              <a:prstGeom prst="straightConnector1">
                <a:avLst/>
              </a:prstGeom>
              <a:noFill/>
              <a:ln cap="flat" cmpd="sng" w="9525">
                <a:solidFill>
                  <a:schemeClr val="dk2"/>
                </a:solidFill>
                <a:prstDash val="solid"/>
                <a:round/>
                <a:headEnd len="med" w="med" type="none"/>
                <a:tailEnd len="med" w="med" type="none"/>
              </a:ln>
            </p:spPr>
          </p:cxnSp>
          <p:sp>
            <p:nvSpPr>
              <p:cNvPr id="347" name="Google Shape;347;p27"/>
              <p:cNvSpPr txBox="1"/>
              <p:nvPr/>
            </p:nvSpPr>
            <p:spPr>
              <a:xfrm>
                <a:off x="311700" y="4275438"/>
                <a:ext cx="979800" cy="227700"/>
              </a:xfrm>
              <a:prstGeom prst="rect">
                <a:avLst/>
              </a:prstGeom>
              <a:noFill/>
              <a:ln>
                <a:noFill/>
              </a:ln>
            </p:spPr>
            <p:txBody>
              <a:bodyPr anchorCtr="0" anchor="t" bIns="0" lIns="0" spcFirstLastPara="1" rIns="0" wrap="square" tIns="0">
                <a:noAutofit/>
              </a:bodyPr>
              <a:lstStyle/>
              <a:p>
                <a:pPr indent="0" lvl="0" marL="45720" rtl="0" algn="l">
                  <a:spcBef>
                    <a:spcPts val="0"/>
                  </a:spcBef>
                  <a:spcAft>
                    <a:spcPts val="0"/>
                  </a:spcAft>
                  <a:buNone/>
                </a:pPr>
                <a:r>
                  <a:rPr lang="en" sz="1000">
                    <a:latin typeface="Montserrat"/>
                    <a:ea typeface="Montserrat"/>
                    <a:cs typeface="Montserrat"/>
                    <a:sym typeface="Montserrat"/>
                  </a:rPr>
                  <a:t>Giorno 1</a:t>
                </a:r>
                <a:endParaRPr sz="1000">
                  <a:latin typeface="Montserrat"/>
                  <a:ea typeface="Montserrat"/>
                  <a:cs typeface="Montserrat"/>
                  <a:sym typeface="Montserrat"/>
                </a:endParaRPr>
              </a:p>
            </p:txBody>
          </p:sp>
        </p:grpSp>
      </p:grpSp>
      <p:grpSp>
        <p:nvGrpSpPr>
          <p:cNvPr id="348" name="Google Shape;348;p27"/>
          <p:cNvGrpSpPr/>
          <p:nvPr/>
        </p:nvGrpSpPr>
        <p:grpSpPr>
          <a:xfrm>
            <a:off x="592225" y="1638118"/>
            <a:ext cx="2805405" cy="2337610"/>
            <a:chOff x="592225" y="1714318"/>
            <a:chExt cx="2805405" cy="2337610"/>
          </a:xfrm>
        </p:grpSpPr>
        <p:cxnSp>
          <p:nvCxnSpPr>
            <p:cNvPr id="349" name="Google Shape;349;p27"/>
            <p:cNvCxnSpPr>
              <a:stCxn id="350" idx="1"/>
              <a:endCxn id="351" idx="1"/>
            </p:cNvCxnSpPr>
            <p:nvPr/>
          </p:nvCxnSpPr>
          <p:spPr>
            <a:xfrm>
              <a:off x="592251" y="1882977"/>
              <a:ext cx="0" cy="2063700"/>
            </a:xfrm>
            <a:prstGeom prst="straightConnector1">
              <a:avLst/>
            </a:prstGeom>
            <a:noFill/>
            <a:ln cap="flat" cmpd="sng" w="9525">
              <a:solidFill>
                <a:schemeClr val="dk2"/>
              </a:solidFill>
              <a:prstDash val="solid"/>
              <a:round/>
              <a:headEnd len="med" w="med" type="none"/>
              <a:tailEnd len="med" w="med" type="none"/>
            </a:ln>
          </p:spPr>
        </p:cxnSp>
        <p:sp>
          <p:nvSpPr>
            <p:cNvPr id="350" name="Google Shape;350;p27"/>
            <p:cNvSpPr/>
            <p:nvPr/>
          </p:nvSpPr>
          <p:spPr>
            <a:xfrm>
              <a:off x="592251" y="1714318"/>
              <a:ext cx="2805379" cy="337317"/>
            </a:xfrm>
            <a:prstGeom prst="rect">
              <a:avLst/>
            </a:prstGeom>
            <a:solidFill>
              <a:srgbClr val="FAFF61"/>
            </a:solidFill>
            <a:ln cap="flat" cmpd="sng" w="9525">
              <a:solidFill>
                <a:schemeClr val="dk2"/>
              </a:solidFill>
              <a:prstDash val="solid"/>
              <a:round/>
              <a:headEnd len="sm" w="sm" type="none"/>
              <a:tailEnd len="sm" w="sm" type="none"/>
            </a:ln>
          </p:spPr>
          <p:txBody>
            <a:bodyPr anchorCtr="0" anchor="ctr" bIns="91425" lIns="45700" spcFirstLastPara="1" rIns="0" wrap="square" tIns="91425">
              <a:noAutofit/>
            </a:bodyPr>
            <a:lstStyle/>
            <a:p>
              <a:pPr indent="0" lvl="0" marL="0" rtl="0" algn="l">
                <a:spcBef>
                  <a:spcPts val="0"/>
                </a:spcBef>
                <a:spcAft>
                  <a:spcPts val="0"/>
                </a:spcAft>
                <a:buNone/>
              </a:pPr>
              <a:r>
                <a:rPr lang="en" sz="1100">
                  <a:latin typeface="Montserrat"/>
                  <a:ea typeface="Montserrat"/>
                  <a:cs typeface="Montserrat"/>
                  <a:sym typeface="Montserrat"/>
                </a:rPr>
                <a:t>Design</a:t>
              </a:r>
              <a:endParaRPr sz="1100">
                <a:latin typeface="Montserrat"/>
                <a:ea typeface="Montserrat"/>
                <a:cs typeface="Montserrat"/>
                <a:sym typeface="Montserrat"/>
              </a:endParaRPr>
            </a:p>
          </p:txBody>
        </p:sp>
        <p:sp>
          <p:nvSpPr>
            <p:cNvPr id="351" name="Google Shape;351;p27"/>
            <p:cNvSpPr txBox="1"/>
            <p:nvPr/>
          </p:nvSpPr>
          <p:spPr>
            <a:xfrm>
              <a:off x="592225" y="3841716"/>
              <a:ext cx="979800" cy="210213"/>
            </a:xfrm>
            <a:prstGeom prst="rect">
              <a:avLst/>
            </a:prstGeom>
            <a:noFill/>
            <a:ln>
              <a:noFill/>
            </a:ln>
          </p:spPr>
          <p:txBody>
            <a:bodyPr anchorCtr="0" anchor="t" bIns="0" lIns="0" spcFirstLastPara="1" rIns="0" wrap="square" tIns="0">
              <a:noAutofit/>
            </a:bodyPr>
            <a:lstStyle/>
            <a:p>
              <a:pPr indent="0" lvl="0" marL="45720" rtl="0" algn="l">
                <a:spcBef>
                  <a:spcPts val="0"/>
                </a:spcBef>
                <a:spcAft>
                  <a:spcPts val="0"/>
                </a:spcAft>
                <a:buNone/>
              </a:pPr>
              <a:r>
                <a:rPr lang="en" sz="1000">
                  <a:latin typeface="Montserrat"/>
                  <a:ea typeface="Montserrat"/>
                  <a:cs typeface="Montserrat"/>
                  <a:sym typeface="Montserrat"/>
                </a:rPr>
                <a:t>Giorno 4</a:t>
              </a:r>
              <a:endParaRPr sz="1000">
                <a:latin typeface="Montserrat"/>
                <a:ea typeface="Montserrat"/>
                <a:cs typeface="Montserrat"/>
                <a:sym typeface="Montserrat"/>
              </a:endParaRPr>
            </a:p>
          </p:txBody>
        </p:sp>
      </p:grpSp>
      <p:grpSp>
        <p:nvGrpSpPr>
          <p:cNvPr id="352" name="Google Shape;352;p27"/>
          <p:cNvGrpSpPr/>
          <p:nvPr/>
        </p:nvGrpSpPr>
        <p:grpSpPr>
          <a:xfrm>
            <a:off x="1291495" y="2076976"/>
            <a:ext cx="6384384" cy="2102064"/>
            <a:chOff x="1291495" y="2153176"/>
            <a:chExt cx="6384384" cy="2102064"/>
          </a:xfrm>
        </p:grpSpPr>
        <p:sp>
          <p:nvSpPr>
            <p:cNvPr id="353" name="Google Shape;353;p27"/>
            <p:cNvSpPr/>
            <p:nvPr/>
          </p:nvSpPr>
          <p:spPr>
            <a:xfrm>
              <a:off x="1293595" y="2153176"/>
              <a:ext cx="6382284" cy="337317"/>
            </a:xfrm>
            <a:prstGeom prst="rect">
              <a:avLst/>
            </a:prstGeom>
            <a:solidFill>
              <a:srgbClr val="32DDCB"/>
            </a:solidFill>
            <a:ln cap="flat" cmpd="sng" w="9525">
              <a:solidFill>
                <a:schemeClr val="dk2"/>
              </a:solidFill>
              <a:prstDash val="solid"/>
              <a:round/>
              <a:headEnd len="sm" w="sm" type="none"/>
              <a:tailEnd len="sm" w="sm" type="none"/>
            </a:ln>
          </p:spPr>
          <p:txBody>
            <a:bodyPr anchorCtr="0" anchor="ctr" bIns="91425" lIns="45700" spcFirstLastPara="1" rIns="0" wrap="square" tIns="91425">
              <a:noAutofit/>
            </a:bodyPr>
            <a:lstStyle/>
            <a:p>
              <a:pPr indent="0" lvl="0" marL="0" rtl="0" algn="l">
                <a:spcBef>
                  <a:spcPts val="0"/>
                </a:spcBef>
                <a:spcAft>
                  <a:spcPts val="0"/>
                </a:spcAft>
                <a:buNone/>
              </a:pPr>
              <a:r>
                <a:rPr lang="en" sz="1100">
                  <a:latin typeface="Montserrat"/>
                  <a:ea typeface="Montserrat"/>
                  <a:cs typeface="Montserrat"/>
                  <a:sym typeface="Montserrat"/>
                </a:rPr>
                <a:t>Sviluppo software</a:t>
              </a:r>
              <a:endParaRPr sz="1100">
                <a:latin typeface="Montserrat"/>
                <a:ea typeface="Montserrat"/>
                <a:cs typeface="Montserrat"/>
                <a:sym typeface="Montserrat"/>
              </a:endParaRPr>
            </a:p>
          </p:txBody>
        </p:sp>
        <p:grpSp>
          <p:nvGrpSpPr>
            <p:cNvPr id="354" name="Google Shape;354;p27"/>
            <p:cNvGrpSpPr/>
            <p:nvPr/>
          </p:nvGrpSpPr>
          <p:grpSpPr>
            <a:xfrm>
              <a:off x="1291495" y="2321835"/>
              <a:ext cx="979817" cy="1933405"/>
              <a:chOff x="311671" y="1500432"/>
              <a:chExt cx="979817" cy="2094243"/>
            </a:xfrm>
          </p:grpSpPr>
          <p:cxnSp>
            <p:nvCxnSpPr>
              <p:cNvPr id="355" name="Google Shape;355;p27"/>
              <p:cNvCxnSpPr>
                <a:stCxn id="353" idx="1"/>
                <a:endCxn id="356" idx="1"/>
              </p:cNvCxnSpPr>
              <p:nvPr/>
            </p:nvCxnSpPr>
            <p:spPr>
              <a:xfrm flipH="1">
                <a:off x="311671" y="1500432"/>
                <a:ext cx="2100" cy="1980300"/>
              </a:xfrm>
              <a:prstGeom prst="straightConnector1">
                <a:avLst/>
              </a:prstGeom>
              <a:noFill/>
              <a:ln cap="flat" cmpd="sng" w="9525">
                <a:solidFill>
                  <a:schemeClr val="dk2"/>
                </a:solidFill>
                <a:prstDash val="solid"/>
                <a:round/>
                <a:headEnd len="med" w="med" type="none"/>
                <a:tailEnd len="med" w="med" type="none"/>
              </a:ln>
            </p:spPr>
          </p:cxnSp>
          <p:sp>
            <p:nvSpPr>
              <p:cNvPr id="356" name="Google Shape;356;p27"/>
              <p:cNvSpPr txBox="1"/>
              <p:nvPr/>
            </p:nvSpPr>
            <p:spPr>
              <a:xfrm>
                <a:off x="311688" y="3366975"/>
                <a:ext cx="979800" cy="227700"/>
              </a:xfrm>
              <a:prstGeom prst="rect">
                <a:avLst/>
              </a:prstGeom>
              <a:noFill/>
              <a:ln>
                <a:noFill/>
              </a:ln>
            </p:spPr>
            <p:txBody>
              <a:bodyPr anchorCtr="0" anchor="t" bIns="0" lIns="0" spcFirstLastPara="1" rIns="0" wrap="square" tIns="0">
                <a:noAutofit/>
              </a:bodyPr>
              <a:lstStyle/>
              <a:p>
                <a:pPr indent="0" lvl="0" marL="45720" rtl="0" algn="l">
                  <a:spcBef>
                    <a:spcPts val="0"/>
                  </a:spcBef>
                  <a:spcAft>
                    <a:spcPts val="0"/>
                  </a:spcAft>
                  <a:buNone/>
                </a:pPr>
                <a:r>
                  <a:rPr lang="en" sz="1000">
                    <a:latin typeface="Montserrat"/>
                    <a:ea typeface="Montserrat"/>
                    <a:cs typeface="Montserrat"/>
                    <a:sym typeface="Montserrat"/>
                  </a:rPr>
                  <a:t>Giorno 18</a:t>
                </a:r>
                <a:endParaRPr sz="1000">
                  <a:latin typeface="Montserrat"/>
                  <a:ea typeface="Montserrat"/>
                  <a:cs typeface="Montserrat"/>
                  <a:sym typeface="Montserrat"/>
                </a:endParaRPr>
              </a:p>
            </p:txBody>
          </p:sp>
        </p:grpSp>
      </p:grpSp>
      <p:grpSp>
        <p:nvGrpSpPr>
          <p:cNvPr id="357" name="Google Shape;357;p27"/>
          <p:cNvGrpSpPr/>
          <p:nvPr/>
        </p:nvGrpSpPr>
        <p:grpSpPr>
          <a:xfrm>
            <a:off x="4379513" y="3393550"/>
            <a:ext cx="4348437" cy="785490"/>
            <a:chOff x="4379513" y="3469750"/>
            <a:chExt cx="4348437" cy="785490"/>
          </a:xfrm>
        </p:grpSpPr>
        <p:grpSp>
          <p:nvGrpSpPr>
            <p:cNvPr id="358" name="Google Shape;358;p27"/>
            <p:cNvGrpSpPr/>
            <p:nvPr/>
          </p:nvGrpSpPr>
          <p:grpSpPr>
            <a:xfrm>
              <a:off x="7748150" y="3638408"/>
              <a:ext cx="979800" cy="616831"/>
              <a:chOff x="1786675" y="3063105"/>
              <a:chExt cx="979800" cy="668145"/>
            </a:xfrm>
          </p:grpSpPr>
          <p:cxnSp>
            <p:nvCxnSpPr>
              <p:cNvPr id="359" name="Google Shape;359;p27"/>
              <p:cNvCxnSpPr>
                <a:stCxn id="360" idx="3"/>
                <a:endCxn id="361" idx="3"/>
              </p:cNvCxnSpPr>
              <p:nvPr/>
            </p:nvCxnSpPr>
            <p:spPr>
              <a:xfrm>
                <a:off x="2766468" y="3063105"/>
                <a:ext cx="0" cy="554400"/>
              </a:xfrm>
              <a:prstGeom prst="straightConnector1">
                <a:avLst/>
              </a:prstGeom>
              <a:noFill/>
              <a:ln cap="flat" cmpd="sng" w="9525">
                <a:solidFill>
                  <a:schemeClr val="dk2"/>
                </a:solidFill>
                <a:prstDash val="solid"/>
                <a:round/>
                <a:headEnd len="med" w="med" type="none"/>
                <a:tailEnd len="med" w="med" type="none"/>
              </a:ln>
            </p:spPr>
          </p:cxnSp>
          <p:sp>
            <p:nvSpPr>
              <p:cNvPr id="361" name="Google Shape;361;p27"/>
              <p:cNvSpPr txBox="1"/>
              <p:nvPr/>
            </p:nvSpPr>
            <p:spPr>
              <a:xfrm>
                <a:off x="1786675" y="3503550"/>
                <a:ext cx="979800" cy="227700"/>
              </a:xfrm>
              <a:prstGeom prst="rect">
                <a:avLst/>
              </a:prstGeom>
              <a:noFill/>
              <a:ln>
                <a:noFill/>
              </a:ln>
            </p:spPr>
            <p:txBody>
              <a:bodyPr anchorCtr="0" anchor="t" bIns="0" lIns="0" spcFirstLastPara="1" rIns="45700" wrap="square" tIns="0">
                <a:noAutofit/>
              </a:bodyPr>
              <a:lstStyle/>
              <a:p>
                <a:pPr indent="0" lvl="0" marL="45720" rtl="0" algn="r">
                  <a:spcBef>
                    <a:spcPts val="0"/>
                  </a:spcBef>
                  <a:spcAft>
                    <a:spcPts val="0"/>
                  </a:spcAft>
                  <a:buNone/>
                </a:pPr>
                <a:r>
                  <a:rPr lang="en" sz="1000">
                    <a:latin typeface="Montserrat"/>
                    <a:ea typeface="Montserrat"/>
                    <a:cs typeface="Montserrat"/>
                    <a:sym typeface="Montserrat"/>
                  </a:rPr>
                  <a:t>Giorno 165</a:t>
                </a:r>
                <a:endParaRPr sz="1000">
                  <a:latin typeface="Montserrat"/>
                  <a:ea typeface="Montserrat"/>
                  <a:cs typeface="Montserrat"/>
                  <a:sym typeface="Montserrat"/>
                </a:endParaRPr>
              </a:p>
            </p:txBody>
          </p:sp>
        </p:grpSp>
        <p:sp>
          <p:nvSpPr>
            <p:cNvPr id="360" name="Google Shape;360;p27"/>
            <p:cNvSpPr/>
            <p:nvPr/>
          </p:nvSpPr>
          <p:spPr>
            <a:xfrm>
              <a:off x="4379513" y="3469750"/>
              <a:ext cx="4348430" cy="337317"/>
            </a:xfrm>
            <a:prstGeom prst="rect">
              <a:avLst/>
            </a:prstGeom>
            <a:solidFill>
              <a:srgbClr val="32DDCB"/>
            </a:solidFill>
            <a:ln cap="flat" cmpd="sng" w="9525">
              <a:solidFill>
                <a:schemeClr val="dk2"/>
              </a:solidFill>
              <a:prstDash val="solid"/>
              <a:round/>
              <a:headEnd len="sm" w="sm" type="none"/>
              <a:tailEnd len="sm" w="sm" type="none"/>
            </a:ln>
          </p:spPr>
          <p:txBody>
            <a:bodyPr anchorCtr="0" anchor="ctr" bIns="91425" lIns="45700" spcFirstLastPara="1" rIns="0" wrap="square" tIns="91425">
              <a:noAutofit/>
            </a:bodyPr>
            <a:lstStyle/>
            <a:p>
              <a:pPr indent="0" lvl="0" marL="0" rtl="0" algn="l">
                <a:spcBef>
                  <a:spcPts val="0"/>
                </a:spcBef>
                <a:spcAft>
                  <a:spcPts val="0"/>
                </a:spcAft>
                <a:buNone/>
              </a:pPr>
              <a:r>
                <a:rPr lang="en" sz="1100">
                  <a:latin typeface="Montserrat"/>
                  <a:ea typeface="Montserrat"/>
                  <a:cs typeface="Montserrat"/>
                  <a:sym typeface="Montserrat"/>
                </a:rPr>
                <a:t>Test del prototipo</a:t>
              </a:r>
              <a:endParaRPr sz="1100">
                <a:latin typeface="Montserrat"/>
                <a:ea typeface="Montserrat"/>
                <a:cs typeface="Montserrat"/>
                <a:sym typeface="Montserrat"/>
              </a:endParaRPr>
            </a:p>
          </p:txBody>
        </p:sp>
        <p:grpSp>
          <p:nvGrpSpPr>
            <p:cNvPr id="362" name="Google Shape;362;p27"/>
            <p:cNvGrpSpPr/>
            <p:nvPr/>
          </p:nvGrpSpPr>
          <p:grpSpPr>
            <a:xfrm>
              <a:off x="4379513" y="3638408"/>
              <a:ext cx="979812" cy="616820"/>
              <a:chOff x="31188" y="3008142"/>
              <a:chExt cx="979812" cy="668133"/>
            </a:xfrm>
          </p:grpSpPr>
          <p:cxnSp>
            <p:nvCxnSpPr>
              <p:cNvPr id="363" name="Google Shape;363;p27"/>
              <p:cNvCxnSpPr>
                <a:stCxn id="360" idx="1"/>
                <a:endCxn id="364" idx="1"/>
              </p:cNvCxnSpPr>
              <p:nvPr/>
            </p:nvCxnSpPr>
            <p:spPr>
              <a:xfrm>
                <a:off x="31188" y="3008142"/>
                <a:ext cx="0" cy="554400"/>
              </a:xfrm>
              <a:prstGeom prst="straightConnector1">
                <a:avLst/>
              </a:prstGeom>
              <a:noFill/>
              <a:ln cap="flat" cmpd="sng" w="9525">
                <a:solidFill>
                  <a:schemeClr val="dk2"/>
                </a:solidFill>
                <a:prstDash val="solid"/>
                <a:round/>
                <a:headEnd len="med" w="med" type="none"/>
                <a:tailEnd len="med" w="med" type="none"/>
              </a:ln>
            </p:spPr>
          </p:cxnSp>
          <p:sp>
            <p:nvSpPr>
              <p:cNvPr id="364" name="Google Shape;364;p27"/>
              <p:cNvSpPr txBox="1"/>
              <p:nvPr/>
            </p:nvSpPr>
            <p:spPr>
              <a:xfrm>
                <a:off x="31200" y="3448575"/>
                <a:ext cx="979800" cy="227700"/>
              </a:xfrm>
              <a:prstGeom prst="rect">
                <a:avLst/>
              </a:prstGeom>
              <a:noFill/>
              <a:ln>
                <a:noFill/>
              </a:ln>
            </p:spPr>
            <p:txBody>
              <a:bodyPr anchorCtr="0" anchor="t" bIns="0" lIns="0" spcFirstLastPara="1" rIns="0" wrap="square" tIns="0">
                <a:noAutofit/>
              </a:bodyPr>
              <a:lstStyle/>
              <a:p>
                <a:pPr indent="0" lvl="0" marL="45720" rtl="0" algn="l">
                  <a:spcBef>
                    <a:spcPts val="0"/>
                  </a:spcBef>
                  <a:spcAft>
                    <a:spcPts val="0"/>
                  </a:spcAft>
                  <a:buNone/>
                </a:pPr>
                <a:r>
                  <a:rPr lang="en" sz="1000">
                    <a:latin typeface="Montserrat"/>
                    <a:ea typeface="Montserrat"/>
                    <a:cs typeface="Montserrat"/>
                    <a:sym typeface="Montserrat"/>
                  </a:rPr>
                  <a:t>Giorno 80</a:t>
                </a:r>
                <a:endParaRPr sz="1000">
                  <a:latin typeface="Montserrat"/>
                  <a:ea typeface="Montserrat"/>
                  <a:cs typeface="Montserrat"/>
                  <a:sym typeface="Montserrat"/>
                </a:endParaRPr>
              </a:p>
            </p:txBody>
          </p:sp>
        </p:gr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8"/>
                                        </p:tgtEl>
                                        <p:attrNameLst>
                                          <p:attrName>style.visibility</p:attrName>
                                        </p:attrNameLst>
                                      </p:cBhvr>
                                      <p:to>
                                        <p:strVal val="visible"/>
                                      </p:to>
                                    </p:set>
                                    <p:animEffect filter="fade" transition="in">
                                      <p:cBhvr>
                                        <p:cTn dur="300"/>
                                        <p:tgtEl>
                                          <p:spTgt spid="34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2"/>
                                        </p:tgtEl>
                                        <p:attrNameLst>
                                          <p:attrName>style.visibility</p:attrName>
                                        </p:attrNameLst>
                                      </p:cBhvr>
                                      <p:to>
                                        <p:strVal val="visible"/>
                                      </p:to>
                                    </p:set>
                                    <p:animEffect filter="fade" transition="in">
                                      <p:cBhvr>
                                        <p:cTn dur="300"/>
                                        <p:tgtEl>
                                          <p:spTgt spid="35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7"/>
                                        </p:tgtEl>
                                        <p:attrNameLst>
                                          <p:attrName>style.visibility</p:attrName>
                                        </p:attrNameLst>
                                      </p:cBhvr>
                                      <p:to>
                                        <p:strVal val="visible"/>
                                      </p:to>
                                    </p:set>
                                    <p:animEffect filter="fade" transition="in">
                                      <p:cBhvr>
                                        <p:cTn dur="300"/>
                                        <p:tgtEl>
                                          <p:spTgt spid="33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7"/>
                                        </p:tgtEl>
                                        <p:attrNameLst>
                                          <p:attrName>style.visibility</p:attrName>
                                        </p:attrNameLst>
                                      </p:cBhvr>
                                      <p:to>
                                        <p:strVal val="visible"/>
                                      </p:to>
                                    </p:set>
                                    <p:animEffect filter="fade" transition="in">
                                      <p:cBhvr>
                                        <p:cTn dur="300"/>
                                        <p:tgtEl>
                                          <p:spTgt spid="35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graphicFrame>
        <p:nvGraphicFramePr>
          <p:cNvPr id="369" name="Google Shape;369;p28"/>
          <p:cNvGraphicFramePr/>
          <p:nvPr/>
        </p:nvGraphicFramePr>
        <p:xfrm>
          <a:off x="311700" y="1560275"/>
          <a:ext cx="3000000" cy="3000000"/>
        </p:xfrm>
        <a:graphic>
          <a:graphicData uri="http://schemas.openxmlformats.org/drawingml/2006/table">
            <a:tbl>
              <a:tblPr bandCol="1" bandRow="1">
                <a:noFill/>
                <a:tableStyleId>{2B85907B-A750-4259-970F-4D0E7C6D8100}</a:tableStyleId>
              </a:tblPr>
              <a:tblGrid>
                <a:gridCol w="4462925"/>
                <a:gridCol w="1600925"/>
                <a:gridCol w="1409125"/>
                <a:gridCol w="1047550"/>
              </a:tblGrid>
              <a:tr h="393675">
                <a:tc>
                  <a:txBody>
                    <a:bodyPr/>
                    <a:lstStyle/>
                    <a:p>
                      <a:pPr indent="0" lvl="0" marL="0" rtl="0" algn="ctr">
                        <a:spcBef>
                          <a:spcPts val="0"/>
                        </a:spcBef>
                        <a:spcAft>
                          <a:spcPts val="0"/>
                        </a:spcAft>
                        <a:buNone/>
                      </a:pPr>
                      <a:r>
                        <a:rPr b="1" lang="en" sz="1800">
                          <a:latin typeface="Montserrat"/>
                          <a:ea typeface="Montserrat"/>
                          <a:cs typeface="Montserrat"/>
                          <a:sym typeface="Montserrat"/>
                        </a:rPr>
                        <a:t>Rischio</a:t>
                      </a:r>
                      <a:endParaRPr b="1" sz="1800">
                        <a:latin typeface="Montserrat"/>
                        <a:ea typeface="Montserrat"/>
                        <a:cs typeface="Montserrat"/>
                        <a:sym typeface="Montserrat"/>
                      </a:endParaRPr>
                    </a:p>
                  </a:txBody>
                  <a:tcPr marT="36200" marB="36200" marR="36200" marL="36200"/>
                </a:tc>
                <a:tc>
                  <a:txBody>
                    <a:bodyPr/>
                    <a:lstStyle/>
                    <a:p>
                      <a:pPr indent="0" lvl="0" marL="0" rtl="0" algn="ctr">
                        <a:spcBef>
                          <a:spcPts val="0"/>
                        </a:spcBef>
                        <a:spcAft>
                          <a:spcPts val="0"/>
                        </a:spcAft>
                        <a:buNone/>
                      </a:pPr>
                      <a:r>
                        <a:rPr b="1" lang="en" sz="1800">
                          <a:latin typeface="Montserrat"/>
                          <a:ea typeface="Montserrat"/>
                          <a:cs typeface="Montserrat"/>
                          <a:sym typeface="Montserrat"/>
                        </a:rPr>
                        <a:t>Probabilità</a:t>
                      </a:r>
                      <a:endParaRPr b="1" sz="1800">
                        <a:latin typeface="Montserrat"/>
                        <a:ea typeface="Montserrat"/>
                        <a:cs typeface="Montserrat"/>
                        <a:sym typeface="Montserrat"/>
                      </a:endParaRPr>
                    </a:p>
                  </a:txBody>
                  <a:tcPr marT="36200" marB="36200" marR="36200" marL="36200"/>
                </a:tc>
                <a:tc>
                  <a:txBody>
                    <a:bodyPr/>
                    <a:lstStyle/>
                    <a:p>
                      <a:pPr indent="0" lvl="0" marL="0" rtl="0" algn="ctr">
                        <a:spcBef>
                          <a:spcPts val="0"/>
                        </a:spcBef>
                        <a:spcAft>
                          <a:spcPts val="0"/>
                        </a:spcAft>
                        <a:buNone/>
                      </a:pPr>
                      <a:r>
                        <a:rPr b="1" lang="en" sz="1800">
                          <a:latin typeface="Montserrat"/>
                          <a:ea typeface="Montserrat"/>
                          <a:cs typeface="Montserrat"/>
                          <a:sym typeface="Montserrat"/>
                        </a:rPr>
                        <a:t>Impatto</a:t>
                      </a:r>
                      <a:endParaRPr b="1" sz="1800">
                        <a:latin typeface="Montserrat"/>
                        <a:ea typeface="Montserrat"/>
                        <a:cs typeface="Montserrat"/>
                        <a:sym typeface="Montserrat"/>
                      </a:endParaRPr>
                    </a:p>
                  </a:txBody>
                  <a:tcPr marT="36200" marB="36200" marR="36200" marL="36200"/>
                </a:tc>
                <a:tc>
                  <a:txBody>
                    <a:bodyPr/>
                    <a:lstStyle/>
                    <a:p>
                      <a:pPr indent="0" lvl="0" marL="0" rtl="0" algn="ctr">
                        <a:spcBef>
                          <a:spcPts val="0"/>
                        </a:spcBef>
                        <a:spcAft>
                          <a:spcPts val="0"/>
                        </a:spcAft>
                        <a:buNone/>
                      </a:pPr>
                      <a:r>
                        <a:rPr b="1" lang="en" sz="1800">
                          <a:latin typeface="Montserrat"/>
                          <a:ea typeface="Montserrat"/>
                          <a:cs typeface="Montserrat"/>
                          <a:sym typeface="Montserrat"/>
                        </a:rPr>
                        <a:t>Score</a:t>
                      </a:r>
                      <a:endParaRPr b="1" sz="1800">
                        <a:latin typeface="Montserrat"/>
                        <a:ea typeface="Montserrat"/>
                        <a:cs typeface="Montserrat"/>
                        <a:sym typeface="Montserrat"/>
                      </a:endParaRPr>
                    </a:p>
                  </a:txBody>
                  <a:tcPr marT="36200" marB="36200" marR="36200" marL="36200">
                    <a:lnR cap="flat" cmpd="sng" w="6350">
                      <a:solidFill>
                        <a:srgbClr val="000000"/>
                      </a:solidFill>
                      <a:prstDash val="solid"/>
                      <a:round/>
                      <a:headEnd len="sm" w="sm" type="none"/>
                      <a:tailEnd len="sm" w="sm" type="none"/>
                    </a:lnR>
                  </a:tcPr>
                </a:tc>
              </a:tr>
              <a:tr h="557225">
                <a:tc>
                  <a:txBody>
                    <a:bodyPr/>
                    <a:lstStyle/>
                    <a:p>
                      <a:pPr indent="0" lvl="0" marL="91440" rtl="0" algn="l">
                        <a:spcBef>
                          <a:spcPts val="0"/>
                        </a:spcBef>
                        <a:spcAft>
                          <a:spcPts val="0"/>
                        </a:spcAft>
                        <a:buNone/>
                      </a:pPr>
                      <a:r>
                        <a:rPr lang="en">
                          <a:solidFill>
                            <a:schemeClr val="dk1"/>
                          </a:solidFill>
                          <a:latin typeface="Montserrat"/>
                          <a:ea typeface="Montserrat"/>
                          <a:cs typeface="Montserrat"/>
                          <a:sym typeface="Montserrat"/>
                        </a:rPr>
                        <a:t>L’attività di </a:t>
                      </a:r>
                      <a:r>
                        <a:rPr lang="en">
                          <a:solidFill>
                            <a:schemeClr val="dk1"/>
                          </a:solidFill>
                          <a:latin typeface="Montserrat"/>
                          <a:ea typeface="Montserrat"/>
                          <a:cs typeface="Montserrat"/>
                          <a:sym typeface="Montserrat"/>
                        </a:rPr>
                        <a:t>People Detection in real time richiede ingenti risorse computazionali</a:t>
                      </a:r>
                      <a:endParaRPr>
                        <a:solidFill>
                          <a:schemeClr val="dk1"/>
                        </a:solidFill>
                        <a:latin typeface="Montserrat"/>
                        <a:ea typeface="Montserrat"/>
                        <a:cs typeface="Montserrat"/>
                        <a:sym typeface="Montserrat"/>
                      </a:endParaRPr>
                    </a:p>
                  </a:txBody>
                  <a:tcPr marT="36200" marB="36200" marR="36200" marL="36200" anchor="ctr"/>
                </a:tc>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35</a:t>
                      </a:r>
                      <a:r>
                        <a:rPr lang="en">
                          <a:solidFill>
                            <a:schemeClr val="dk1"/>
                          </a:solidFill>
                          <a:latin typeface="Montserrat"/>
                          <a:ea typeface="Montserrat"/>
                          <a:cs typeface="Montserrat"/>
                          <a:sym typeface="Montserrat"/>
                        </a:rPr>
                        <a:t>%</a:t>
                      </a:r>
                      <a:endParaRPr>
                        <a:latin typeface="Montserrat"/>
                        <a:ea typeface="Montserrat"/>
                        <a:cs typeface="Montserrat"/>
                        <a:sym typeface="Montserrat"/>
                      </a:endParaRPr>
                    </a:p>
                  </a:txBody>
                  <a:tcPr marT="36200" marB="36200" marR="36200" marL="36200" anchor="ctr"/>
                </a:tc>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7</a:t>
                      </a:r>
                      <a:endParaRPr>
                        <a:latin typeface="Montserrat"/>
                        <a:ea typeface="Montserrat"/>
                        <a:cs typeface="Montserrat"/>
                        <a:sym typeface="Montserrat"/>
                      </a:endParaRPr>
                    </a:p>
                  </a:txBody>
                  <a:tcPr marT="36200" marB="36200" marR="36200" marL="36200" anchor="ctr"/>
                </a:tc>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2,45</a:t>
                      </a:r>
                      <a:endParaRPr>
                        <a:latin typeface="Montserrat"/>
                        <a:ea typeface="Montserrat"/>
                        <a:cs typeface="Montserrat"/>
                        <a:sym typeface="Montserrat"/>
                      </a:endParaRPr>
                    </a:p>
                  </a:txBody>
                  <a:tcPr marT="36200" marB="36200" marR="36200" marL="36200" anchor="ctr">
                    <a:lnR cap="flat" cmpd="sng" w="6350">
                      <a:solidFill>
                        <a:srgbClr val="000000"/>
                      </a:solidFill>
                      <a:prstDash val="solid"/>
                      <a:round/>
                      <a:headEnd len="sm" w="sm" type="none"/>
                      <a:tailEnd len="sm" w="sm" type="none"/>
                    </a:lnR>
                  </a:tcPr>
                </a:tc>
              </a:tr>
              <a:tr h="557225">
                <a:tc>
                  <a:txBody>
                    <a:bodyPr/>
                    <a:lstStyle/>
                    <a:p>
                      <a:pPr indent="0" lvl="0" marL="91440" rtl="0" algn="l">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Integrazione imperfetta dei moduli software</a:t>
                      </a:r>
                      <a:endParaRPr>
                        <a:solidFill>
                          <a:schemeClr val="dk1"/>
                        </a:solidFill>
                        <a:latin typeface="Montserrat"/>
                        <a:ea typeface="Montserrat"/>
                        <a:cs typeface="Montserrat"/>
                        <a:sym typeface="Montserrat"/>
                      </a:endParaRPr>
                    </a:p>
                  </a:txBody>
                  <a:tcPr marT="36200" marB="36200" marR="36200" marL="36200" anchor="ctr"/>
                </a:tc>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40</a:t>
                      </a:r>
                      <a:r>
                        <a:rPr lang="en">
                          <a:solidFill>
                            <a:schemeClr val="dk1"/>
                          </a:solidFill>
                          <a:latin typeface="Montserrat"/>
                          <a:ea typeface="Montserrat"/>
                          <a:cs typeface="Montserrat"/>
                          <a:sym typeface="Montserrat"/>
                        </a:rPr>
                        <a:t>%</a:t>
                      </a:r>
                      <a:endParaRPr>
                        <a:latin typeface="Montserrat"/>
                        <a:ea typeface="Montserrat"/>
                        <a:cs typeface="Montserrat"/>
                        <a:sym typeface="Montserrat"/>
                      </a:endParaRPr>
                    </a:p>
                  </a:txBody>
                  <a:tcPr marT="36200" marB="36200" marR="36200" marL="36200" anchor="ctr"/>
                </a:tc>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6</a:t>
                      </a:r>
                      <a:endParaRPr>
                        <a:latin typeface="Montserrat"/>
                        <a:ea typeface="Montserrat"/>
                        <a:cs typeface="Montserrat"/>
                        <a:sym typeface="Montserrat"/>
                      </a:endParaRPr>
                    </a:p>
                  </a:txBody>
                  <a:tcPr marT="36200" marB="36200" marR="36200" marL="36200" anchor="ctr"/>
                </a:tc>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2,4</a:t>
                      </a:r>
                      <a:endParaRPr>
                        <a:latin typeface="Montserrat"/>
                        <a:ea typeface="Montserrat"/>
                        <a:cs typeface="Montserrat"/>
                        <a:sym typeface="Montserrat"/>
                      </a:endParaRPr>
                    </a:p>
                  </a:txBody>
                  <a:tcPr marT="36200" marB="36200" marR="36200" marL="36200" anchor="ctr">
                    <a:lnR cap="flat" cmpd="sng" w="6350">
                      <a:solidFill>
                        <a:srgbClr val="000000"/>
                      </a:solidFill>
                      <a:prstDash val="solid"/>
                      <a:round/>
                      <a:headEnd len="sm" w="sm" type="none"/>
                      <a:tailEnd len="sm" w="sm" type="none"/>
                    </a:lnR>
                  </a:tcPr>
                </a:tc>
              </a:tr>
              <a:tr h="557225">
                <a:tc>
                  <a:txBody>
                    <a:bodyPr/>
                    <a:lstStyle/>
                    <a:p>
                      <a:pPr indent="0" lvl="0" marL="91440" rtl="0" algn="l">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L’attività di People Detection potrebbe causare problemi legali</a:t>
                      </a:r>
                      <a:endParaRPr>
                        <a:latin typeface="Montserrat"/>
                        <a:ea typeface="Montserrat"/>
                        <a:cs typeface="Montserrat"/>
                        <a:sym typeface="Montserrat"/>
                      </a:endParaRPr>
                    </a:p>
                  </a:txBody>
                  <a:tcPr marT="36200" marB="36200" marR="36200" marL="36200" anchor="ctr"/>
                </a:tc>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20%</a:t>
                      </a:r>
                      <a:endParaRPr>
                        <a:latin typeface="Montserrat"/>
                        <a:ea typeface="Montserrat"/>
                        <a:cs typeface="Montserrat"/>
                        <a:sym typeface="Montserrat"/>
                      </a:endParaRPr>
                    </a:p>
                  </a:txBody>
                  <a:tcPr marT="36200" marB="36200" marR="36200" marL="36200" anchor="ctr"/>
                </a:tc>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7</a:t>
                      </a:r>
                      <a:endParaRPr>
                        <a:latin typeface="Montserrat"/>
                        <a:ea typeface="Montserrat"/>
                        <a:cs typeface="Montserrat"/>
                        <a:sym typeface="Montserrat"/>
                      </a:endParaRPr>
                    </a:p>
                  </a:txBody>
                  <a:tcPr marT="36200" marB="36200" marR="36200" marL="36200" anchor="ctr"/>
                </a:tc>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1,4</a:t>
                      </a:r>
                      <a:endParaRPr>
                        <a:latin typeface="Montserrat"/>
                        <a:ea typeface="Montserrat"/>
                        <a:cs typeface="Montserrat"/>
                        <a:sym typeface="Montserrat"/>
                      </a:endParaRPr>
                    </a:p>
                  </a:txBody>
                  <a:tcPr marT="36200" marB="36200" marR="36200" marL="36200" anchor="ctr">
                    <a:lnR cap="flat" cmpd="sng" w="6350">
                      <a:solidFill>
                        <a:srgbClr val="000000"/>
                      </a:solidFill>
                      <a:prstDash val="solid"/>
                      <a:round/>
                      <a:headEnd len="sm" w="sm" type="none"/>
                      <a:tailEnd len="sm" w="sm" type="none"/>
                    </a:lnR>
                  </a:tcPr>
                </a:tc>
              </a:tr>
              <a:tr h="557225">
                <a:tc>
                  <a:txBody>
                    <a:bodyPr/>
                    <a:lstStyle/>
                    <a:p>
                      <a:pPr indent="0" lvl="0" marL="91440" rtl="0" algn="l">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Testing non omnicomprensivo</a:t>
                      </a:r>
                      <a:endParaRPr>
                        <a:latin typeface="Montserrat"/>
                        <a:ea typeface="Montserrat"/>
                        <a:cs typeface="Montserrat"/>
                        <a:sym typeface="Montserrat"/>
                      </a:endParaRPr>
                    </a:p>
                  </a:txBody>
                  <a:tcPr marT="36200" marB="36200" marR="36200" marL="36200" anchor="ctr"/>
                </a:tc>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10%</a:t>
                      </a:r>
                      <a:endParaRPr>
                        <a:latin typeface="Montserrat"/>
                        <a:ea typeface="Montserrat"/>
                        <a:cs typeface="Montserrat"/>
                        <a:sym typeface="Montserrat"/>
                      </a:endParaRPr>
                    </a:p>
                  </a:txBody>
                  <a:tcPr marT="36200" marB="36200" marR="36200" marL="36200" anchor="ctr"/>
                </a:tc>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4</a:t>
                      </a:r>
                      <a:endParaRPr>
                        <a:latin typeface="Montserrat"/>
                        <a:ea typeface="Montserrat"/>
                        <a:cs typeface="Montserrat"/>
                        <a:sym typeface="Montserrat"/>
                      </a:endParaRPr>
                    </a:p>
                  </a:txBody>
                  <a:tcPr marT="36200" marB="36200" marR="36200" marL="36200" anchor="ctr"/>
                </a:tc>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0,4</a:t>
                      </a:r>
                      <a:endParaRPr>
                        <a:latin typeface="Montserrat"/>
                        <a:ea typeface="Montserrat"/>
                        <a:cs typeface="Montserrat"/>
                        <a:sym typeface="Montserrat"/>
                      </a:endParaRPr>
                    </a:p>
                  </a:txBody>
                  <a:tcPr marT="36200" marB="36200" marR="36200" marL="36200" anchor="ctr">
                    <a:lnR cap="flat" cmpd="sng" w="6350">
                      <a:solidFill>
                        <a:srgbClr val="000000"/>
                      </a:solidFill>
                      <a:prstDash val="solid"/>
                      <a:round/>
                      <a:headEnd len="sm" w="sm" type="none"/>
                      <a:tailEnd len="sm" w="sm" type="none"/>
                    </a:lnR>
                  </a:tcPr>
                </a:tc>
              </a:tr>
            </a:tbl>
          </a:graphicData>
        </a:graphic>
      </p:graphicFrame>
      <p:sp>
        <p:nvSpPr>
          <p:cNvPr id="370" name="Google Shape;370;p28"/>
          <p:cNvSpPr txBox="1"/>
          <p:nvPr>
            <p:ph type="title"/>
          </p:nvPr>
        </p:nvSpPr>
        <p:spPr>
          <a:xfrm>
            <a:off x="1908950" y="427850"/>
            <a:ext cx="3319500" cy="5727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1" lang="en">
                <a:latin typeface="Montserrat"/>
                <a:ea typeface="Montserrat"/>
                <a:cs typeface="Montserrat"/>
                <a:sym typeface="Montserrat"/>
              </a:rPr>
              <a:t>Piano dei rischi</a:t>
            </a:r>
            <a:endParaRPr b="1">
              <a:latin typeface="Montserrat"/>
              <a:ea typeface="Montserrat"/>
              <a:cs typeface="Montserrat"/>
              <a:sym typeface="Montserrat"/>
            </a:endParaRPr>
          </a:p>
        </p:txBody>
      </p:sp>
      <p:pic>
        <p:nvPicPr>
          <p:cNvPr id="371" name="Google Shape;371;p28"/>
          <p:cNvPicPr preferRelativeResize="0"/>
          <p:nvPr/>
        </p:nvPicPr>
        <p:blipFill rotWithShape="1">
          <a:blip r:embed="rId3">
            <a:alphaModFix/>
          </a:blip>
          <a:srcRect b="0" l="0" r="0" t="0"/>
          <a:stretch/>
        </p:blipFill>
        <p:spPr>
          <a:xfrm>
            <a:off x="311700" y="2"/>
            <a:ext cx="1428400" cy="142840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sp>
        <p:nvSpPr>
          <p:cNvPr id="376" name="Google Shape;376;p29"/>
          <p:cNvSpPr txBox="1"/>
          <p:nvPr>
            <p:ph idx="1" type="body"/>
          </p:nvPr>
        </p:nvSpPr>
        <p:spPr>
          <a:xfrm>
            <a:off x="4697025" y="1485900"/>
            <a:ext cx="3894600" cy="1282200"/>
          </a:xfrm>
          <a:prstGeom prst="rect">
            <a:avLst/>
          </a:prstGeom>
        </p:spPr>
        <p:txBody>
          <a:bodyPr anchorCtr="0" anchor="t" bIns="91425" lIns="91425" spcFirstLastPara="1" rIns="91425" wrap="square" tIns="91425">
            <a:noAutofit/>
          </a:bodyPr>
          <a:lstStyle/>
          <a:p>
            <a:pPr indent="-330200" lvl="0" marL="457200" rtl="0" algn="just">
              <a:lnSpc>
                <a:spcPct val="150000"/>
              </a:lnSpc>
              <a:spcBef>
                <a:spcPts val="1000"/>
              </a:spcBef>
              <a:spcAft>
                <a:spcPts val="0"/>
              </a:spcAft>
              <a:buClr>
                <a:schemeClr val="dk1"/>
              </a:buClr>
              <a:buSzPts val="1600"/>
              <a:buFont typeface="Montserrat"/>
              <a:buChar char="●"/>
            </a:pPr>
            <a:r>
              <a:rPr lang="en" sz="1600">
                <a:solidFill>
                  <a:schemeClr val="dk1"/>
                </a:solidFill>
                <a:latin typeface="Montserrat"/>
                <a:ea typeface="Montserrat"/>
                <a:cs typeface="Montserrat"/>
                <a:sym typeface="Montserrat"/>
              </a:rPr>
              <a:t>Optometrista</a:t>
            </a:r>
            <a:endParaRPr sz="1600">
              <a:solidFill>
                <a:schemeClr val="dk1"/>
              </a:solidFill>
              <a:latin typeface="Montserrat"/>
              <a:ea typeface="Montserrat"/>
              <a:cs typeface="Montserrat"/>
              <a:sym typeface="Montserrat"/>
            </a:endParaRPr>
          </a:p>
          <a:p>
            <a:pPr indent="-330200" lvl="0" marL="457200" rtl="0" algn="just">
              <a:lnSpc>
                <a:spcPct val="150000"/>
              </a:lnSpc>
              <a:spcBef>
                <a:spcPts val="0"/>
              </a:spcBef>
              <a:spcAft>
                <a:spcPts val="0"/>
              </a:spcAft>
              <a:buClr>
                <a:schemeClr val="dk1"/>
              </a:buClr>
              <a:buSzPts val="1600"/>
              <a:buFont typeface="Montserrat"/>
              <a:buChar char="●"/>
            </a:pPr>
            <a:r>
              <a:rPr lang="en" sz="1600">
                <a:solidFill>
                  <a:schemeClr val="dk1"/>
                </a:solidFill>
                <a:latin typeface="Montserrat"/>
                <a:ea typeface="Montserrat"/>
                <a:cs typeface="Montserrat"/>
                <a:sym typeface="Montserrat"/>
              </a:rPr>
              <a:t>Consulente legale</a:t>
            </a:r>
            <a:endParaRPr sz="1600">
              <a:latin typeface="Montserrat"/>
              <a:ea typeface="Montserrat"/>
              <a:cs typeface="Montserrat"/>
              <a:sym typeface="Montserrat"/>
            </a:endParaRPr>
          </a:p>
        </p:txBody>
      </p:sp>
      <p:pic>
        <p:nvPicPr>
          <p:cNvPr id="377" name="Google Shape;377;p29"/>
          <p:cNvPicPr preferRelativeResize="0"/>
          <p:nvPr/>
        </p:nvPicPr>
        <p:blipFill rotWithShape="1">
          <a:blip r:embed="rId3">
            <a:alphaModFix/>
          </a:blip>
          <a:srcRect b="29" l="0" r="0" t="29"/>
          <a:stretch/>
        </p:blipFill>
        <p:spPr>
          <a:xfrm>
            <a:off x="3098075" y="3591575"/>
            <a:ext cx="2947850" cy="1552152"/>
          </a:xfrm>
          <a:prstGeom prst="rect">
            <a:avLst/>
          </a:prstGeom>
          <a:noFill/>
          <a:ln>
            <a:noFill/>
          </a:ln>
        </p:spPr>
      </p:pic>
      <p:sp>
        <p:nvSpPr>
          <p:cNvPr id="378" name="Google Shape;378;p29"/>
          <p:cNvSpPr txBox="1"/>
          <p:nvPr/>
        </p:nvSpPr>
        <p:spPr>
          <a:xfrm>
            <a:off x="323850" y="1485900"/>
            <a:ext cx="4582800" cy="3355200"/>
          </a:xfrm>
          <a:prstGeom prst="rect">
            <a:avLst/>
          </a:prstGeom>
          <a:noFill/>
          <a:ln>
            <a:noFill/>
          </a:ln>
        </p:spPr>
        <p:txBody>
          <a:bodyPr anchorCtr="0" anchor="t" bIns="365750" lIns="91425" spcFirstLastPara="1" rIns="91425" wrap="square" tIns="91425">
            <a:noAutofit/>
          </a:bodyPr>
          <a:lstStyle/>
          <a:p>
            <a:pPr indent="-330200" lvl="0" marL="457200" rtl="0" algn="l">
              <a:lnSpc>
                <a:spcPct val="150000"/>
              </a:lnSpc>
              <a:spcBef>
                <a:spcPts val="1000"/>
              </a:spcBef>
              <a:spcAft>
                <a:spcPts val="0"/>
              </a:spcAft>
              <a:buClr>
                <a:schemeClr val="dk1"/>
              </a:buClr>
              <a:buSzPts val="1600"/>
              <a:buFont typeface="Montserrat"/>
              <a:buChar char="●"/>
            </a:pPr>
            <a:r>
              <a:rPr lang="en" sz="1600">
                <a:solidFill>
                  <a:schemeClr val="dk1"/>
                </a:solidFill>
                <a:latin typeface="Montserrat"/>
                <a:ea typeface="Montserrat"/>
                <a:cs typeface="Montserrat"/>
                <a:sym typeface="Montserrat"/>
              </a:rPr>
              <a:t>Project manager</a:t>
            </a:r>
            <a:endParaRPr sz="1600">
              <a:solidFill>
                <a:schemeClr val="dk1"/>
              </a:solidFill>
              <a:latin typeface="Montserrat"/>
              <a:ea typeface="Montserrat"/>
              <a:cs typeface="Montserrat"/>
              <a:sym typeface="Montserrat"/>
            </a:endParaRPr>
          </a:p>
          <a:p>
            <a:pPr indent="-330200" lvl="0" marL="457200" rtl="0" algn="l">
              <a:lnSpc>
                <a:spcPct val="150000"/>
              </a:lnSpc>
              <a:spcBef>
                <a:spcPts val="0"/>
              </a:spcBef>
              <a:spcAft>
                <a:spcPts val="0"/>
              </a:spcAft>
              <a:buClr>
                <a:schemeClr val="dk1"/>
              </a:buClr>
              <a:buSzPts val="1600"/>
              <a:buFont typeface="Montserrat"/>
              <a:buChar char="●"/>
            </a:pPr>
            <a:r>
              <a:rPr lang="en" sz="1600">
                <a:solidFill>
                  <a:schemeClr val="dk1"/>
                </a:solidFill>
                <a:latin typeface="Montserrat"/>
                <a:ea typeface="Montserrat"/>
                <a:cs typeface="Montserrat"/>
                <a:sym typeface="Montserrat"/>
              </a:rPr>
              <a:t>S</a:t>
            </a:r>
            <a:r>
              <a:rPr lang="en" sz="1600">
                <a:solidFill>
                  <a:schemeClr val="dk1"/>
                </a:solidFill>
                <a:latin typeface="Montserrat"/>
                <a:ea typeface="Montserrat"/>
                <a:cs typeface="Montserrat"/>
                <a:sym typeface="Montserrat"/>
              </a:rPr>
              <a:t>pecialista di marketing</a:t>
            </a:r>
            <a:endParaRPr sz="1600">
              <a:solidFill>
                <a:schemeClr val="dk1"/>
              </a:solidFill>
              <a:latin typeface="Montserrat"/>
              <a:ea typeface="Montserrat"/>
              <a:cs typeface="Montserrat"/>
              <a:sym typeface="Montserrat"/>
            </a:endParaRPr>
          </a:p>
          <a:p>
            <a:pPr indent="-330200" lvl="0" marL="457200" rtl="0" algn="l">
              <a:lnSpc>
                <a:spcPct val="150000"/>
              </a:lnSpc>
              <a:spcBef>
                <a:spcPts val="0"/>
              </a:spcBef>
              <a:spcAft>
                <a:spcPts val="0"/>
              </a:spcAft>
              <a:buClr>
                <a:schemeClr val="dk1"/>
              </a:buClr>
              <a:buSzPts val="1600"/>
              <a:buFont typeface="Montserrat"/>
              <a:buChar char="●"/>
            </a:pPr>
            <a:r>
              <a:rPr lang="en" sz="1600">
                <a:solidFill>
                  <a:schemeClr val="dk1"/>
                </a:solidFill>
                <a:latin typeface="Montserrat"/>
                <a:ea typeface="Montserrat"/>
                <a:cs typeface="Montserrat"/>
                <a:sym typeface="Montserrat"/>
              </a:rPr>
              <a:t>Designer elettrico</a:t>
            </a:r>
            <a:endParaRPr sz="1600">
              <a:solidFill>
                <a:schemeClr val="dk1"/>
              </a:solidFill>
              <a:latin typeface="Montserrat"/>
              <a:ea typeface="Montserrat"/>
              <a:cs typeface="Montserrat"/>
              <a:sym typeface="Montserrat"/>
            </a:endParaRPr>
          </a:p>
          <a:p>
            <a:pPr indent="-330200" lvl="0" marL="457200" rtl="0" algn="l">
              <a:lnSpc>
                <a:spcPct val="150000"/>
              </a:lnSpc>
              <a:spcBef>
                <a:spcPts val="0"/>
              </a:spcBef>
              <a:spcAft>
                <a:spcPts val="0"/>
              </a:spcAft>
              <a:buClr>
                <a:schemeClr val="dk1"/>
              </a:buClr>
              <a:buSzPts val="1600"/>
              <a:buFont typeface="Montserrat"/>
              <a:buChar char="●"/>
            </a:pPr>
            <a:r>
              <a:rPr lang="en" sz="1600">
                <a:solidFill>
                  <a:schemeClr val="dk1"/>
                </a:solidFill>
                <a:latin typeface="Montserrat"/>
                <a:ea typeface="Montserrat"/>
                <a:cs typeface="Montserrat"/>
                <a:sym typeface="Montserrat"/>
              </a:rPr>
              <a:t>Ingegnere del software</a:t>
            </a:r>
            <a:endParaRPr sz="1600">
              <a:solidFill>
                <a:schemeClr val="dk1"/>
              </a:solidFill>
              <a:latin typeface="Montserrat"/>
              <a:ea typeface="Montserrat"/>
              <a:cs typeface="Montserrat"/>
              <a:sym typeface="Montserrat"/>
            </a:endParaRPr>
          </a:p>
          <a:p>
            <a:pPr indent="-330200" lvl="0" marL="457200" rtl="0" algn="l">
              <a:lnSpc>
                <a:spcPct val="150000"/>
              </a:lnSpc>
              <a:spcBef>
                <a:spcPts val="0"/>
              </a:spcBef>
              <a:spcAft>
                <a:spcPts val="0"/>
              </a:spcAft>
              <a:buClr>
                <a:schemeClr val="dk1"/>
              </a:buClr>
              <a:buSzPts val="1600"/>
              <a:buFont typeface="Montserrat"/>
              <a:buChar char="●"/>
            </a:pPr>
            <a:r>
              <a:rPr lang="en" sz="1600">
                <a:solidFill>
                  <a:schemeClr val="dk1"/>
                </a:solidFill>
                <a:latin typeface="Montserrat"/>
                <a:ea typeface="Montserrat"/>
                <a:cs typeface="Montserrat"/>
                <a:sym typeface="Montserrat"/>
              </a:rPr>
              <a:t>Ingegnere della sicurezza informatica</a:t>
            </a:r>
            <a:endParaRPr sz="1600">
              <a:solidFill>
                <a:schemeClr val="dk1"/>
              </a:solidFill>
              <a:latin typeface="Montserrat"/>
              <a:ea typeface="Montserrat"/>
              <a:cs typeface="Montserrat"/>
              <a:sym typeface="Montserrat"/>
            </a:endParaRPr>
          </a:p>
          <a:p>
            <a:pPr indent="-330200" lvl="0" marL="457200" rtl="0" algn="l">
              <a:lnSpc>
                <a:spcPct val="150000"/>
              </a:lnSpc>
              <a:spcBef>
                <a:spcPts val="0"/>
              </a:spcBef>
              <a:spcAft>
                <a:spcPts val="0"/>
              </a:spcAft>
              <a:buClr>
                <a:schemeClr val="dk1"/>
              </a:buClr>
              <a:buSzPts val="1600"/>
              <a:buFont typeface="Montserrat"/>
              <a:buChar char="●"/>
            </a:pPr>
            <a:r>
              <a:rPr lang="en" sz="1600">
                <a:solidFill>
                  <a:schemeClr val="dk1"/>
                </a:solidFill>
                <a:latin typeface="Montserrat"/>
                <a:ea typeface="Montserrat"/>
                <a:cs typeface="Montserrat"/>
                <a:sym typeface="Montserrat"/>
              </a:rPr>
              <a:t>Ingegnere di impianti</a:t>
            </a:r>
            <a:endParaRPr sz="1600">
              <a:solidFill>
                <a:schemeClr val="dk1"/>
              </a:solidFill>
              <a:latin typeface="Montserrat"/>
              <a:ea typeface="Montserrat"/>
              <a:cs typeface="Montserrat"/>
              <a:sym typeface="Montserrat"/>
            </a:endParaRPr>
          </a:p>
          <a:p>
            <a:pPr indent="-330200" lvl="0" marL="457200" rtl="0" algn="l">
              <a:lnSpc>
                <a:spcPct val="150000"/>
              </a:lnSpc>
              <a:spcBef>
                <a:spcPts val="0"/>
              </a:spcBef>
              <a:spcAft>
                <a:spcPts val="0"/>
              </a:spcAft>
              <a:buClr>
                <a:schemeClr val="dk1"/>
              </a:buClr>
              <a:buSzPts val="1600"/>
              <a:buFont typeface="Montserrat"/>
              <a:buChar char="●"/>
            </a:pPr>
            <a:r>
              <a:rPr lang="en" sz="1600">
                <a:solidFill>
                  <a:schemeClr val="dk1"/>
                </a:solidFill>
                <a:latin typeface="Montserrat"/>
                <a:ea typeface="Montserrat"/>
                <a:cs typeface="Montserrat"/>
                <a:sym typeface="Montserrat"/>
              </a:rPr>
              <a:t>Programmatori (2)</a:t>
            </a:r>
            <a:endParaRPr sz="1600">
              <a:solidFill>
                <a:schemeClr val="dk1"/>
              </a:solidFill>
              <a:latin typeface="Montserrat"/>
              <a:ea typeface="Montserrat"/>
              <a:cs typeface="Montserrat"/>
              <a:sym typeface="Montserrat"/>
            </a:endParaRPr>
          </a:p>
          <a:p>
            <a:pPr indent="-330200" lvl="0" marL="457200" rtl="0" algn="l">
              <a:lnSpc>
                <a:spcPct val="150000"/>
              </a:lnSpc>
              <a:spcBef>
                <a:spcPts val="0"/>
              </a:spcBef>
              <a:spcAft>
                <a:spcPts val="0"/>
              </a:spcAft>
              <a:buClr>
                <a:schemeClr val="dk1"/>
              </a:buClr>
              <a:buSzPts val="1600"/>
              <a:buFont typeface="Montserrat"/>
              <a:buChar char="●"/>
            </a:pPr>
            <a:r>
              <a:rPr lang="en" sz="1600">
                <a:solidFill>
                  <a:schemeClr val="dk1"/>
                </a:solidFill>
                <a:latin typeface="Montserrat"/>
                <a:ea typeface="Montserrat"/>
                <a:cs typeface="Montserrat"/>
                <a:sym typeface="Montserrat"/>
              </a:rPr>
              <a:t>Collaudatore</a:t>
            </a:r>
            <a:endParaRPr sz="1600">
              <a:latin typeface="Montserrat"/>
              <a:ea typeface="Montserrat"/>
              <a:cs typeface="Montserrat"/>
              <a:sym typeface="Montserrat"/>
            </a:endParaRPr>
          </a:p>
        </p:txBody>
      </p:sp>
      <p:grpSp>
        <p:nvGrpSpPr>
          <p:cNvPr id="379" name="Google Shape;379;p29"/>
          <p:cNvGrpSpPr/>
          <p:nvPr/>
        </p:nvGrpSpPr>
        <p:grpSpPr>
          <a:xfrm>
            <a:off x="449975" y="298950"/>
            <a:ext cx="8244050" cy="1087800"/>
            <a:chOff x="396000" y="1594350"/>
            <a:chExt cx="8244050" cy="1087800"/>
          </a:xfrm>
        </p:grpSpPr>
        <p:sp>
          <p:nvSpPr>
            <p:cNvPr id="380" name="Google Shape;380;p29"/>
            <p:cNvSpPr/>
            <p:nvPr/>
          </p:nvSpPr>
          <p:spPr>
            <a:xfrm>
              <a:off x="4353950" y="1594350"/>
              <a:ext cx="4286100" cy="1087800"/>
            </a:xfrm>
            <a:prstGeom prst="chevron">
              <a:avLst>
                <a:gd fmla="val 26739" name="adj"/>
              </a:avLst>
            </a:prstGeom>
            <a:solidFill>
              <a:srgbClr val="32DDCB"/>
            </a:solidFill>
            <a:ln cap="flat" cmpd="sng" w="28575">
              <a:solidFill>
                <a:srgbClr val="249C9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latin typeface="Montserrat"/>
                  <a:ea typeface="Montserrat"/>
                  <a:cs typeface="Montserrat"/>
                  <a:sym typeface="Montserrat"/>
                </a:rPr>
                <a:t>Consulenti esterni</a:t>
              </a:r>
              <a:endParaRPr b="1" sz="2400">
                <a:latin typeface="Montserrat"/>
                <a:ea typeface="Montserrat"/>
                <a:cs typeface="Montserrat"/>
                <a:sym typeface="Montserrat"/>
              </a:endParaRPr>
            </a:p>
          </p:txBody>
        </p:sp>
        <p:sp>
          <p:nvSpPr>
            <p:cNvPr id="381" name="Google Shape;381;p29"/>
            <p:cNvSpPr/>
            <p:nvPr/>
          </p:nvSpPr>
          <p:spPr>
            <a:xfrm>
              <a:off x="396000" y="1594350"/>
              <a:ext cx="4286100" cy="1087800"/>
            </a:xfrm>
            <a:prstGeom prst="chevron">
              <a:avLst>
                <a:gd fmla="val 26739" name="adj"/>
              </a:avLst>
            </a:prstGeom>
            <a:solidFill>
              <a:srgbClr val="4ABCFF"/>
            </a:solidFill>
            <a:ln cap="flat" cmpd="sng" w="28575">
              <a:solidFill>
                <a:srgbClr val="5193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latin typeface="Montserrat"/>
                  <a:ea typeface="Montserrat"/>
                  <a:cs typeface="Montserrat"/>
                  <a:sym typeface="Montserrat"/>
                </a:rPr>
                <a:t>Core team</a:t>
              </a:r>
              <a:endParaRPr b="1" sz="2400">
                <a:latin typeface="Montserrat"/>
                <a:ea typeface="Montserrat"/>
                <a:cs typeface="Montserrat"/>
                <a:sym typeface="Montserrat"/>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p3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1" lang="en">
                <a:latin typeface="Montserrat"/>
                <a:ea typeface="Montserrat"/>
                <a:cs typeface="Montserrat"/>
                <a:sym typeface="Montserrat"/>
              </a:rPr>
              <a:t>Budget</a:t>
            </a:r>
            <a:endParaRPr b="1">
              <a:latin typeface="Montserrat"/>
              <a:ea typeface="Montserrat"/>
              <a:cs typeface="Montserrat"/>
              <a:sym typeface="Montserrat"/>
            </a:endParaRPr>
          </a:p>
        </p:txBody>
      </p:sp>
      <p:graphicFrame>
        <p:nvGraphicFramePr>
          <p:cNvPr id="387" name="Google Shape;387;p30"/>
          <p:cNvGraphicFramePr/>
          <p:nvPr/>
        </p:nvGraphicFramePr>
        <p:xfrm>
          <a:off x="535450" y="1256800"/>
          <a:ext cx="3000000" cy="3000000"/>
        </p:xfrm>
        <a:graphic>
          <a:graphicData uri="http://schemas.openxmlformats.org/drawingml/2006/table">
            <a:tbl>
              <a:tblPr>
                <a:noFill/>
                <a:tableStyleId>{231A2C05-FF0D-4B34-B56A-15E58B810D7A}</a:tableStyleId>
              </a:tblPr>
              <a:tblGrid>
                <a:gridCol w="2022075"/>
                <a:gridCol w="969425"/>
                <a:gridCol w="1476175"/>
              </a:tblGrid>
              <a:tr h="434300">
                <a:tc>
                  <a:txBody>
                    <a:bodyPr/>
                    <a:lstStyle/>
                    <a:p>
                      <a:pPr indent="0" lvl="0" marL="0" rtl="0" algn="ctr">
                        <a:spcBef>
                          <a:spcPts val="0"/>
                        </a:spcBef>
                        <a:spcAft>
                          <a:spcPts val="0"/>
                        </a:spcAft>
                        <a:buNone/>
                      </a:pPr>
                      <a:r>
                        <a:rPr b="1" lang="en" sz="1200">
                          <a:latin typeface="Montserrat"/>
                          <a:ea typeface="Montserrat"/>
                          <a:cs typeface="Montserrat"/>
                          <a:sym typeface="Montserrat"/>
                        </a:rPr>
                        <a:t>Task Name</a:t>
                      </a:r>
                      <a:endParaRPr b="1" sz="1200">
                        <a:latin typeface="Montserrat"/>
                        <a:ea typeface="Montserrat"/>
                        <a:cs typeface="Montserrat"/>
                        <a:sym typeface="Montserrat"/>
                      </a:endParaRPr>
                    </a:p>
                  </a:txBody>
                  <a:tcPr marT="0" marB="0" marR="25400" marL="25400" anchor="ctr"/>
                </a:tc>
                <a:tc gridSpan="2">
                  <a:txBody>
                    <a:bodyPr/>
                    <a:lstStyle/>
                    <a:p>
                      <a:pPr indent="0" lvl="0" marL="0" rtl="0" algn="ctr">
                        <a:spcBef>
                          <a:spcPts val="0"/>
                        </a:spcBef>
                        <a:spcAft>
                          <a:spcPts val="0"/>
                        </a:spcAft>
                        <a:buNone/>
                      </a:pPr>
                      <a:r>
                        <a:rPr b="1" lang="en" sz="1200">
                          <a:latin typeface="Montserrat"/>
                          <a:ea typeface="Montserrat"/>
                          <a:cs typeface="Montserrat"/>
                          <a:sym typeface="Montserrat"/>
                        </a:rPr>
                        <a:t>Totale 1° livello</a:t>
                      </a:r>
                      <a:endParaRPr b="1" sz="1200">
                        <a:latin typeface="Montserrat"/>
                        <a:ea typeface="Montserrat"/>
                        <a:cs typeface="Montserrat"/>
                        <a:sym typeface="Montserrat"/>
                      </a:endParaRPr>
                    </a:p>
                  </a:txBody>
                  <a:tcPr marT="0" marB="0" marR="25400" marL="25400" anchor="ctr">
                    <a:lnB cap="flat" cmpd="sng" w="9525">
                      <a:solidFill>
                        <a:srgbClr val="000000"/>
                      </a:solidFill>
                      <a:prstDash val="solid"/>
                      <a:round/>
                      <a:headEnd len="sm" w="sm" type="none"/>
                      <a:tailEnd len="sm" w="sm" type="none"/>
                    </a:lnB>
                  </a:tcPr>
                </a:tc>
                <a:tc hMerge="1"/>
              </a:tr>
              <a:tr h="280600">
                <a:tc>
                  <a:txBody>
                    <a:bodyPr/>
                    <a:lstStyle/>
                    <a:p>
                      <a:pPr indent="0" lvl="0" marL="91440" rtl="0" algn="just">
                        <a:spcBef>
                          <a:spcPts val="0"/>
                        </a:spcBef>
                        <a:spcAft>
                          <a:spcPts val="0"/>
                        </a:spcAft>
                        <a:buNone/>
                      </a:pPr>
                      <a:r>
                        <a:rPr lang="en" sz="1100">
                          <a:latin typeface="Montserrat"/>
                          <a:ea typeface="Montserrat"/>
                          <a:cs typeface="Montserrat"/>
                          <a:sym typeface="Montserrat"/>
                        </a:rPr>
                        <a:t>Market Analysis</a:t>
                      </a:r>
                      <a:endParaRPr sz="1100">
                        <a:latin typeface="Montserrat"/>
                        <a:ea typeface="Montserrat"/>
                        <a:cs typeface="Montserrat"/>
                        <a:sym typeface="Montserrat"/>
                      </a:endParaRPr>
                    </a:p>
                  </a:txBody>
                  <a:tcPr marT="0" marB="0" marR="25400" marL="25400" anchor="ctr">
                    <a:lnR cap="flat" cmpd="sng" w="9525">
                      <a:solidFill>
                        <a:srgbClr val="000000"/>
                      </a:solidFill>
                      <a:prstDash val="solid"/>
                      <a:round/>
                      <a:headEnd len="sm" w="sm" type="none"/>
                      <a:tailEnd len="sm" w="sm" type="none"/>
                    </a:lnR>
                  </a:tcPr>
                </a:tc>
                <a:tc>
                  <a:txBody>
                    <a:bodyPr/>
                    <a:lstStyle/>
                    <a:p>
                      <a:pPr indent="0" lvl="0" marL="0" rtl="0" algn="r">
                        <a:lnSpc>
                          <a:spcPct val="115000"/>
                        </a:lnSpc>
                        <a:spcBef>
                          <a:spcPts val="0"/>
                        </a:spcBef>
                        <a:spcAft>
                          <a:spcPts val="0"/>
                        </a:spcAft>
                        <a:buNone/>
                      </a:pPr>
                      <a:r>
                        <a:rPr lang="en" sz="1100">
                          <a:latin typeface="Montserrat"/>
                          <a:ea typeface="Montserrat"/>
                          <a:cs typeface="Montserrat"/>
                          <a:sym typeface="Montserrat"/>
                        </a:rPr>
                        <a:t>7,89 %</a:t>
                      </a:r>
                      <a:endParaRPr sz="1100">
                        <a:latin typeface="Montserrat"/>
                        <a:ea typeface="Montserrat"/>
                        <a:cs typeface="Montserrat"/>
                        <a:sym typeface="Montserrat"/>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91440" rtl="0" algn="r">
                        <a:spcBef>
                          <a:spcPts val="0"/>
                        </a:spcBef>
                        <a:spcAft>
                          <a:spcPts val="0"/>
                        </a:spcAft>
                        <a:buNone/>
                      </a:pPr>
                      <a:r>
                        <a:rPr lang="en" sz="1100">
                          <a:latin typeface="Montserrat"/>
                          <a:ea typeface="Montserrat"/>
                          <a:cs typeface="Montserrat"/>
                          <a:sym typeface="Montserrat"/>
                        </a:rPr>
                        <a:t>3.</a:t>
                      </a:r>
                      <a:r>
                        <a:rPr lang="en" sz="1100">
                          <a:latin typeface="Montserrat"/>
                          <a:ea typeface="Montserrat"/>
                          <a:cs typeface="Montserrat"/>
                          <a:sym typeface="Montserrat"/>
                        </a:rPr>
                        <a:t>100,00 </a:t>
                      </a:r>
                      <a:r>
                        <a:rPr lang="en" sz="1100">
                          <a:solidFill>
                            <a:schemeClr val="dk1"/>
                          </a:solidFill>
                          <a:latin typeface="Montserrat"/>
                          <a:ea typeface="Montserrat"/>
                          <a:cs typeface="Montserrat"/>
                          <a:sym typeface="Montserrat"/>
                        </a:rPr>
                        <a:t>€</a:t>
                      </a:r>
                      <a:r>
                        <a:rPr lang="en" sz="1100">
                          <a:latin typeface="Montserrat"/>
                          <a:ea typeface="Montserrat"/>
                          <a:cs typeface="Montserrat"/>
                          <a:sym typeface="Montserrat"/>
                        </a:rPr>
                        <a:t> </a:t>
                      </a:r>
                      <a:endParaRPr sz="1100">
                        <a:latin typeface="Montserrat"/>
                        <a:ea typeface="Montserrat"/>
                        <a:cs typeface="Montserrat"/>
                        <a:sym typeface="Montserrat"/>
                      </a:endParaRPr>
                    </a:p>
                  </a:txBody>
                  <a:tcPr marT="0" marB="0" marR="25400" marL="25400" anchor="ctr">
                    <a:lnL cap="flat" cmpd="sng" w="9525">
                      <a:solidFill>
                        <a:srgbClr val="000000"/>
                      </a:solidFill>
                      <a:prstDash val="solid"/>
                      <a:round/>
                      <a:headEnd len="sm" w="sm" type="none"/>
                      <a:tailEnd len="sm" w="sm" type="none"/>
                    </a:lnL>
                  </a:tcPr>
                </a:tc>
              </a:tr>
              <a:tr h="280600">
                <a:tc>
                  <a:txBody>
                    <a:bodyPr/>
                    <a:lstStyle/>
                    <a:p>
                      <a:pPr indent="0" lvl="0" marL="91440" rtl="0" algn="l">
                        <a:spcBef>
                          <a:spcPts val="0"/>
                        </a:spcBef>
                        <a:spcAft>
                          <a:spcPts val="0"/>
                        </a:spcAft>
                        <a:buNone/>
                      </a:pPr>
                      <a:r>
                        <a:rPr lang="en" sz="1100">
                          <a:latin typeface="Montserrat"/>
                          <a:ea typeface="Montserrat"/>
                          <a:cs typeface="Montserrat"/>
                          <a:sym typeface="Montserrat"/>
                        </a:rPr>
                        <a:t>Architecture Design</a:t>
                      </a:r>
                      <a:endParaRPr sz="1100">
                        <a:latin typeface="Montserrat"/>
                        <a:ea typeface="Montserrat"/>
                        <a:cs typeface="Montserrat"/>
                        <a:sym typeface="Montserrat"/>
                      </a:endParaRPr>
                    </a:p>
                  </a:txBody>
                  <a:tcPr marT="0" marB="0" marR="25400" marL="25400" anchor="ctr">
                    <a:lnR cap="flat" cmpd="sng" w="9525">
                      <a:solidFill>
                        <a:srgbClr val="000000"/>
                      </a:solidFill>
                      <a:prstDash val="solid"/>
                      <a:round/>
                      <a:headEnd len="sm" w="sm" type="none"/>
                      <a:tailEnd len="sm" w="sm" type="none"/>
                    </a:lnR>
                  </a:tcPr>
                </a:tc>
                <a:tc>
                  <a:txBody>
                    <a:bodyPr/>
                    <a:lstStyle/>
                    <a:p>
                      <a:pPr indent="0" lvl="0" marL="0" rtl="0" algn="r">
                        <a:lnSpc>
                          <a:spcPct val="115000"/>
                        </a:lnSpc>
                        <a:spcBef>
                          <a:spcPts val="0"/>
                        </a:spcBef>
                        <a:spcAft>
                          <a:spcPts val="0"/>
                        </a:spcAft>
                        <a:buNone/>
                      </a:pPr>
                      <a:r>
                        <a:rPr lang="en" sz="1100">
                          <a:latin typeface="Montserrat"/>
                          <a:ea typeface="Montserrat"/>
                          <a:cs typeface="Montserrat"/>
                          <a:sym typeface="Montserrat"/>
                        </a:rPr>
                        <a:t>14,26 %</a:t>
                      </a:r>
                      <a:endParaRPr sz="1100">
                        <a:latin typeface="Montserrat"/>
                        <a:ea typeface="Montserrat"/>
                        <a:cs typeface="Montserrat"/>
                        <a:sym typeface="Montserrat"/>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91440" rtl="0" algn="r">
                        <a:spcBef>
                          <a:spcPts val="0"/>
                        </a:spcBef>
                        <a:spcAft>
                          <a:spcPts val="0"/>
                        </a:spcAft>
                        <a:buNone/>
                      </a:pPr>
                      <a:r>
                        <a:rPr lang="en" sz="1100">
                          <a:latin typeface="Montserrat"/>
                          <a:ea typeface="Montserrat"/>
                          <a:cs typeface="Montserrat"/>
                          <a:sym typeface="Montserrat"/>
                        </a:rPr>
                        <a:t>5.600,00 </a:t>
                      </a:r>
                      <a:r>
                        <a:rPr lang="en" sz="1100">
                          <a:solidFill>
                            <a:schemeClr val="dk1"/>
                          </a:solidFill>
                          <a:latin typeface="Montserrat"/>
                          <a:ea typeface="Montserrat"/>
                          <a:cs typeface="Montserrat"/>
                          <a:sym typeface="Montserrat"/>
                        </a:rPr>
                        <a:t>€</a:t>
                      </a:r>
                      <a:endParaRPr sz="1100">
                        <a:latin typeface="Montserrat"/>
                        <a:ea typeface="Montserrat"/>
                        <a:cs typeface="Montserrat"/>
                        <a:sym typeface="Montserrat"/>
                      </a:endParaRPr>
                    </a:p>
                  </a:txBody>
                  <a:tcPr marT="0" marB="0" marR="25400" marL="25400" anchor="ctr">
                    <a:lnL cap="flat" cmpd="sng" w="9525">
                      <a:solidFill>
                        <a:srgbClr val="000000"/>
                      </a:solidFill>
                      <a:prstDash val="solid"/>
                      <a:round/>
                      <a:headEnd len="sm" w="sm" type="none"/>
                      <a:tailEnd len="sm" w="sm" type="none"/>
                    </a:lnL>
                  </a:tcPr>
                </a:tc>
              </a:tr>
              <a:tr h="280600">
                <a:tc>
                  <a:txBody>
                    <a:bodyPr/>
                    <a:lstStyle/>
                    <a:p>
                      <a:pPr indent="0" lvl="0" marL="91440" rtl="0" algn="l">
                        <a:spcBef>
                          <a:spcPts val="0"/>
                        </a:spcBef>
                        <a:spcAft>
                          <a:spcPts val="0"/>
                        </a:spcAft>
                        <a:buNone/>
                      </a:pPr>
                      <a:r>
                        <a:rPr lang="en" sz="1100">
                          <a:latin typeface="Montserrat"/>
                          <a:ea typeface="Montserrat"/>
                          <a:cs typeface="Montserrat"/>
                          <a:sym typeface="Montserrat"/>
                        </a:rPr>
                        <a:t>Software Production</a:t>
                      </a:r>
                      <a:endParaRPr sz="1100">
                        <a:latin typeface="Montserrat"/>
                        <a:ea typeface="Montserrat"/>
                        <a:cs typeface="Montserrat"/>
                        <a:sym typeface="Montserrat"/>
                      </a:endParaRPr>
                    </a:p>
                  </a:txBody>
                  <a:tcPr marT="0" marB="0" marR="25400" marL="25400" anchor="ctr">
                    <a:lnR cap="flat" cmpd="sng" w="9525">
                      <a:solidFill>
                        <a:srgbClr val="000000"/>
                      </a:solidFill>
                      <a:prstDash val="solid"/>
                      <a:round/>
                      <a:headEnd len="sm" w="sm" type="none"/>
                      <a:tailEnd len="sm" w="sm" type="none"/>
                    </a:lnR>
                  </a:tcPr>
                </a:tc>
                <a:tc>
                  <a:txBody>
                    <a:bodyPr/>
                    <a:lstStyle/>
                    <a:p>
                      <a:pPr indent="0" lvl="0" marL="0" rtl="0" algn="r">
                        <a:lnSpc>
                          <a:spcPct val="115000"/>
                        </a:lnSpc>
                        <a:spcBef>
                          <a:spcPts val="0"/>
                        </a:spcBef>
                        <a:spcAft>
                          <a:spcPts val="0"/>
                        </a:spcAft>
                        <a:buNone/>
                      </a:pPr>
                      <a:r>
                        <a:rPr lang="en" sz="1100">
                          <a:latin typeface="Montserrat"/>
                          <a:ea typeface="Montserrat"/>
                          <a:cs typeface="Montserrat"/>
                          <a:sym typeface="Montserrat"/>
                        </a:rPr>
                        <a:t>60,61 %</a:t>
                      </a:r>
                      <a:endParaRPr sz="1100">
                        <a:latin typeface="Montserrat"/>
                        <a:ea typeface="Montserrat"/>
                        <a:cs typeface="Montserrat"/>
                        <a:sym typeface="Montserrat"/>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91440" rtl="0" algn="r">
                        <a:spcBef>
                          <a:spcPts val="0"/>
                        </a:spcBef>
                        <a:spcAft>
                          <a:spcPts val="0"/>
                        </a:spcAft>
                        <a:buNone/>
                      </a:pPr>
                      <a:r>
                        <a:rPr lang="en" sz="1100">
                          <a:latin typeface="Montserrat"/>
                          <a:ea typeface="Montserrat"/>
                          <a:cs typeface="Montserrat"/>
                          <a:sym typeface="Montserrat"/>
                        </a:rPr>
                        <a:t>23.800,00 </a:t>
                      </a:r>
                      <a:r>
                        <a:rPr lang="en" sz="1100">
                          <a:solidFill>
                            <a:schemeClr val="dk1"/>
                          </a:solidFill>
                          <a:latin typeface="Montserrat"/>
                          <a:ea typeface="Montserrat"/>
                          <a:cs typeface="Montserrat"/>
                          <a:sym typeface="Montserrat"/>
                        </a:rPr>
                        <a:t>€</a:t>
                      </a:r>
                      <a:endParaRPr sz="1100">
                        <a:latin typeface="Montserrat"/>
                        <a:ea typeface="Montserrat"/>
                        <a:cs typeface="Montserrat"/>
                        <a:sym typeface="Montserrat"/>
                      </a:endParaRPr>
                    </a:p>
                  </a:txBody>
                  <a:tcPr marT="0" marB="0" marR="25400" marL="25400" anchor="ctr">
                    <a:lnL cap="flat" cmpd="sng" w="9525">
                      <a:solidFill>
                        <a:srgbClr val="000000"/>
                      </a:solidFill>
                      <a:prstDash val="solid"/>
                      <a:round/>
                      <a:headEnd len="sm" w="sm" type="none"/>
                      <a:tailEnd len="sm" w="sm" type="none"/>
                    </a:lnL>
                  </a:tcPr>
                </a:tc>
              </a:tr>
              <a:tr h="280600">
                <a:tc>
                  <a:txBody>
                    <a:bodyPr/>
                    <a:lstStyle/>
                    <a:p>
                      <a:pPr indent="0" lvl="0" marL="91440" rtl="0" algn="l">
                        <a:spcBef>
                          <a:spcPts val="0"/>
                        </a:spcBef>
                        <a:spcAft>
                          <a:spcPts val="0"/>
                        </a:spcAft>
                        <a:buNone/>
                      </a:pPr>
                      <a:r>
                        <a:rPr lang="en" sz="1100">
                          <a:latin typeface="Montserrat"/>
                          <a:ea typeface="Montserrat"/>
                          <a:cs typeface="Montserrat"/>
                          <a:sym typeface="Montserrat"/>
                        </a:rPr>
                        <a:t>Procurement</a:t>
                      </a:r>
                      <a:endParaRPr sz="1100">
                        <a:latin typeface="Montserrat"/>
                        <a:ea typeface="Montserrat"/>
                        <a:cs typeface="Montserrat"/>
                        <a:sym typeface="Montserrat"/>
                      </a:endParaRPr>
                    </a:p>
                  </a:txBody>
                  <a:tcPr marT="0" marB="0" marR="25400" marL="25400" anchor="ctr">
                    <a:lnR cap="flat" cmpd="sng" w="9525">
                      <a:solidFill>
                        <a:srgbClr val="000000"/>
                      </a:solidFill>
                      <a:prstDash val="solid"/>
                      <a:round/>
                      <a:headEnd len="sm" w="sm" type="none"/>
                      <a:tailEnd len="sm" w="sm" type="none"/>
                    </a:lnR>
                  </a:tcPr>
                </a:tc>
                <a:tc>
                  <a:txBody>
                    <a:bodyPr/>
                    <a:lstStyle/>
                    <a:p>
                      <a:pPr indent="0" lvl="0" marL="0" rtl="0" algn="r">
                        <a:lnSpc>
                          <a:spcPct val="115000"/>
                        </a:lnSpc>
                        <a:spcBef>
                          <a:spcPts val="0"/>
                        </a:spcBef>
                        <a:spcAft>
                          <a:spcPts val="0"/>
                        </a:spcAft>
                        <a:buNone/>
                      </a:pPr>
                      <a:r>
                        <a:rPr lang="en" sz="1100">
                          <a:latin typeface="Montserrat"/>
                          <a:ea typeface="Montserrat"/>
                          <a:cs typeface="Montserrat"/>
                          <a:sym typeface="Montserrat"/>
                        </a:rPr>
                        <a:t>10,06 %</a:t>
                      </a:r>
                      <a:endParaRPr sz="1100">
                        <a:latin typeface="Montserrat"/>
                        <a:ea typeface="Montserrat"/>
                        <a:cs typeface="Montserrat"/>
                        <a:sym typeface="Montserrat"/>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91440" rtl="0" algn="r">
                        <a:spcBef>
                          <a:spcPts val="0"/>
                        </a:spcBef>
                        <a:spcAft>
                          <a:spcPts val="0"/>
                        </a:spcAft>
                        <a:buNone/>
                      </a:pPr>
                      <a:r>
                        <a:rPr lang="en" sz="1100">
                          <a:latin typeface="Montserrat"/>
                          <a:ea typeface="Montserrat"/>
                          <a:cs typeface="Montserrat"/>
                          <a:sym typeface="Montserrat"/>
                        </a:rPr>
                        <a:t>3.950,00 </a:t>
                      </a:r>
                      <a:r>
                        <a:rPr lang="en" sz="1100">
                          <a:solidFill>
                            <a:schemeClr val="dk1"/>
                          </a:solidFill>
                          <a:latin typeface="Montserrat"/>
                          <a:ea typeface="Montserrat"/>
                          <a:cs typeface="Montserrat"/>
                          <a:sym typeface="Montserrat"/>
                        </a:rPr>
                        <a:t>€</a:t>
                      </a:r>
                      <a:endParaRPr sz="1100">
                        <a:latin typeface="Montserrat"/>
                        <a:ea typeface="Montserrat"/>
                        <a:cs typeface="Montserrat"/>
                        <a:sym typeface="Montserrat"/>
                      </a:endParaRPr>
                    </a:p>
                  </a:txBody>
                  <a:tcPr marT="0" marB="0" marR="25400" marL="25400" anchor="ctr">
                    <a:lnL cap="flat" cmpd="sng" w="9525">
                      <a:solidFill>
                        <a:srgbClr val="000000"/>
                      </a:solidFill>
                      <a:prstDash val="solid"/>
                      <a:round/>
                      <a:headEnd len="sm" w="sm" type="none"/>
                      <a:tailEnd len="sm" w="sm" type="none"/>
                    </a:lnL>
                  </a:tcPr>
                </a:tc>
              </a:tr>
              <a:tr h="280600">
                <a:tc>
                  <a:txBody>
                    <a:bodyPr/>
                    <a:lstStyle/>
                    <a:p>
                      <a:pPr indent="0" lvl="0" marL="91440" rtl="0" algn="l">
                        <a:spcBef>
                          <a:spcPts val="0"/>
                        </a:spcBef>
                        <a:spcAft>
                          <a:spcPts val="0"/>
                        </a:spcAft>
                        <a:buNone/>
                      </a:pPr>
                      <a:r>
                        <a:rPr lang="en" sz="1100">
                          <a:latin typeface="Montserrat"/>
                          <a:ea typeface="Montserrat"/>
                          <a:cs typeface="Montserrat"/>
                          <a:sym typeface="Montserrat"/>
                        </a:rPr>
                        <a:t>Installation</a:t>
                      </a:r>
                      <a:endParaRPr sz="1100">
                        <a:latin typeface="Montserrat"/>
                        <a:ea typeface="Montserrat"/>
                        <a:cs typeface="Montserrat"/>
                        <a:sym typeface="Montserrat"/>
                      </a:endParaRPr>
                    </a:p>
                  </a:txBody>
                  <a:tcPr marT="0" marB="0" marR="25400" marL="25400" anchor="ctr">
                    <a:lnR cap="flat" cmpd="sng" w="9525">
                      <a:solidFill>
                        <a:srgbClr val="000000"/>
                      </a:solidFill>
                      <a:prstDash val="solid"/>
                      <a:round/>
                      <a:headEnd len="sm" w="sm" type="none"/>
                      <a:tailEnd len="sm" w="sm" type="none"/>
                    </a:lnR>
                  </a:tcPr>
                </a:tc>
                <a:tc>
                  <a:txBody>
                    <a:bodyPr/>
                    <a:lstStyle/>
                    <a:p>
                      <a:pPr indent="0" lvl="0" marL="0" rtl="0" algn="r">
                        <a:lnSpc>
                          <a:spcPct val="115000"/>
                        </a:lnSpc>
                        <a:spcBef>
                          <a:spcPts val="0"/>
                        </a:spcBef>
                        <a:spcAft>
                          <a:spcPts val="0"/>
                        </a:spcAft>
                        <a:buNone/>
                      </a:pPr>
                      <a:r>
                        <a:rPr lang="en" sz="1100">
                          <a:latin typeface="Montserrat"/>
                          <a:ea typeface="Montserrat"/>
                          <a:cs typeface="Montserrat"/>
                          <a:sym typeface="Montserrat"/>
                        </a:rPr>
                        <a:t>5,45 %</a:t>
                      </a:r>
                      <a:endParaRPr sz="1100">
                        <a:latin typeface="Montserrat"/>
                        <a:ea typeface="Montserrat"/>
                        <a:cs typeface="Montserrat"/>
                        <a:sym typeface="Montserrat"/>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91440" rtl="0" algn="r">
                        <a:spcBef>
                          <a:spcPts val="0"/>
                        </a:spcBef>
                        <a:spcAft>
                          <a:spcPts val="0"/>
                        </a:spcAft>
                        <a:buNone/>
                      </a:pPr>
                      <a:r>
                        <a:rPr lang="en" sz="1100">
                          <a:latin typeface="Montserrat"/>
                          <a:ea typeface="Montserrat"/>
                          <a:cs typeface="Montserrat"/>
                          <a:sym typeface="Montserrat"/>
                        </a:rPr>
                        <a:t>2.140,00 </a:t>
                      </a:r>
                      <a:r>
                        <a:rPr lang="en" sz="1100">
                          <a:solidFill>
                            <a:schemeClr val="dk1"/>
                          </a:solidFill>
                          <a:latin typeface="Montserrat"/>
                          <a:ea typeface="Montserrat"/>
                          <a:cs typeface="Montserrat"/>
                          <a:sym typeface="Montserrat"/>
                        </a:rPr>
                        <a:t>€</a:t>
                      </a:r>
                      <a:endParaRPr sz="1100">
                        <a:latin typeface="Montserrat"/>
                        <a:ea typeface="Montserrat"/>
                        <a:cs typeface="Montserrat"/>
                        <a:sym typeface="Montserrat"/>
                      </a:endParaRPr>
                    </a:p>
                  </a:txBody>
                  <a:tcPr marT="0" marB="0" marR="25400" marL="25400" anchor="ctr">
                    <a:lnL cap="flat" cmpd="sng" w="9525">
                      <a:solidFill>
                        <a:srgbClr val="000000"/>
                      </a:solidFill>
                      <a:prstDash val="solid"/>
                      <a:round/>
                      <a:headEnd len="sm" w="sm" type="none"/>
                      <a:tailEnd len="sm" w="sm" type="none"/>
                    </a:lnL>
                  </a:tcPr>
                </a:tc>
              </a:tr>
              <a:tr h="280600">
                <a:tc>
                  <a:txBody>
                    <a:bodyPr/>
                    <a:lstStyle/>
                    <a:p>
                      <a:pPr indent="0" lvl="0" marL="91440" rtl="0" algn="l">
                        <a:spcBef>
                          <a:spcPts val="0"/>
                        </a:spcBef>
                        <a:spcAft>
                          <a:spcPts val="0"/>
                        </a:spcAft>
                        <a:buNone/>
                      </a:pPr>
                      <a:r>
                        <a:rPr lang="en" sz="1100">
                          <a:latin typeface="Montserrat"/>
                          <a:ea typeface="Montserrat"/>
                          <a:cs typeface="Montserrat"/>
                          <a:sym typeface="Montserrat"/>
                        </a:rPr>
                        <a:t>Prototype Testing</a:t>
                      </a:r>
                      <a:endParaRPr sz="1100">
                        <a:latin typeface="Montserrat"/>
                        <a:ea typeface="Montserrat"/>
                        <a:cs typeface="Montserrat"/>
                        <a:sym typeface="Montserrat"/>
                      </a:endParaRPr>
                    </a:p>
                  </a:txBody>
                  <a:tcPr marT="0" marB="0" marR="25400" marL="25400" anchor="ctr">
                    <a:lnR cap="flat" cmpd="sng" w="9525">
                      <a:solidFill>
                        <a:srgbClr val="000000"/>
                      </a:solidFill>
                      <a:prstDash val="solid"/>
                      <a:round/>
                      <a:headEnd len="sm" w="sm" type="none"/>
                      <a:tailEnd len="sm" w="sm" type="none"/>
                    </a:lnR>
                    <a:lnB cap="flat" cmpd="sng" w="2857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latin typeface="Montserrat"/>
                          <a:ea typeface="Montserrat"/>
                          <a:cs typeface="Montserrat"/>
                          <a:sym typeface="Montserrat"/>
                        </a:rPr>
                        <a:t>1,73 %</a:t>
                      </a:r>
                      <a:endParaRPr sz="1100">
                        <a:latin typeface="Montserrat"/>
                        <a:ea typeface="Montserrat"/>
                        <a:cs typeface="Montserrat"/>
                        <a:sym typeface="Montserrat"/>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marR="91440" rtl="0" algn="r">
                        <a:spcBef>
                          <a:spcPts val="0"/>
                        </a:spcBef>
                        <a:spcAft>
                          <a:spcPts val="0"/>
                        </a:spcAft>
                        <a:buNone/>
                      </a:pPr>
                      <a:r>
                        <a:rPr lang="en" sz="1100">
                          <a:latin typeface="Montserrat"/>
                          <a:ea typeface="Montserrat"/>
                          <a:cs typeface="Montserrat"/>
                          <a:sym typeface="Montserrat"/>
                        </a:rPr>
                        <a:t>680,00 </a:t>
                      </a:r>
                      <a:r>
                        <a:rPr lang="en" sz="1100">
                          <a:solidFill>
                            <a:schemeClr val="dk1"/>
                          </a:solidFill>
                          <a:latin typeface="Montserrat"/>
                          <a:ea typeface="Montserrat"/>
                          <a:cs typeface="Montserrat"/>
                          <a:sym typeface="Montserrat"/>
                        </a:rPr>
                        <a:t>€</a:t>
                      </a:r>
                      <a:endParaRPr sz="1100">
                        <a:latin typeface="Montserrat"/>
                        <a:ea typeface="Montserrat"/>
                        <a:cs typeface="Montserrat"/>
                        <a:sym typeface="Montserrat"/>
                      </a:endParaRPr>
                    </a:p>
                  </a:txBody>
                  <a:tcPr marT="0" marB="0" marR="25400" marL="25400" anchor="ctr">
                    <a:lnL cap="flat" cmpd="sng" w="9525">
                      <a:solidFill>
                        <a:srgbClr val="000000"/>
                      </a:solidFill>
                      <a:prstDash val="solid"/>
                      <a:round/>
                      <a:headEnd len="sm" w="sm" type="none"/>
                      <a:tailEnd len="sm" w="sm" type="none"/>
                    </a:lnL>
                    <a:lnB cap="flat" cmpd="sng" w="28575">
                      <a:solidFill>
                        <a:srgbClr val="000000"/>
                      </a:solidFill>
                      <a:prstDash val="solid"/>
                      <a:round/>
                      <a:headEnd len="sm" w="sm" type="none"/>
                      <a:tailEnd len="sm" w="sm" type="none"/>
                    </a:lnB>
                  </a:tcPr>
                </a:tc>
              </a:tr>
              <a:tr h="280600">
                <a:tc>
                  <a:txBody>
                    <a:bodyPr/>
                    <a:lstStyle/>
                    <a:p>
                      <a:pPr indent="0" lvl="0" marL="91440" marR="0" rtl="0" algn="l">
                        <a:lnSpc>
                          <a:spcPct val="100000"/>
                        </a:lnSpc>
                        <a:spcBef>
                          <a:spcPts val="0"/>
                        </a:spcBef>
                        <a:spcAft>
                          <a:spcPts val="0"/>
                        </a:spcAft>
                        <a:buClr>
                          <a:srgbClr val="000000"/>
                        </a:buClr>
                        <a:buSzPts val="1100"/>
                        <a:buFont typeface="Arial"/>
                        <a:buNone/>
                      </a:pPr>
                      <a:r>
                        <a:rPr b="1" lang="en" sz="1200">
                          <a:latin typeface="Montserrat"/>
                          <a:ea typeface="Montserrat"/>
                          <a:cs typeface="Montserrat"/>
                          <a:sym typeface="Montserrat"/>
                        </a:rPr>
                        <a:t>Sub total</a:t>
                      </a:r>
                      <a:endParaRPr b="1" sz="1200">
                        <a:latin typeface="Montserrat"/>
                        <a:ea typeface="Montserrat"/>
                        <a:cs typeface="Montserrat"/>
                        <a:sym typeface="Montserrat"/>
                      </a:endParaRPr>
                    </a:p>
                  </a:txBody>
                  <a:tcPr marT="0" marB="0" marR="25400" marL="25400" anchor="ctr">
                    <a:lnT cap="flat" cmpd="sng" w="28575">
                      <a:solidFill>
                        <a:srgbClr val="000000"/>
                      </a:solidFill>
                      <a:prstDash val="solid"/>
                      <a:round/>
                      <a:headEnd len="sm" w="sm" type="none"/>
                      <a:tailEnd len="sm" w="sm" type="none"/>
                    </a:lnT>
                  </a:tcPr>
                </a:tc>
                <a:tc>
                  <a:txBody>
                    <a:bodyPr/>
                    <a:lstStyle/>
                    <a:p>
                      <a:pPr indent="0" lvl="0" marL="0" marR="91440" rtl="0" algn="r">
                        <a:spcBef>
                          <a:spcPts val="0"/>
                        </a:spcBef>
                        <a:spcAft>
                          <a:spcPts val="0"/>
                        </a:spcAft>
                        <a:buNone/>
                      </a:pPr>
                      <a:r>
                        <a:rPr b="1" lang="en" sz="1100">
                          <a:latin typeface="Montserrat"/>
                          <a:ea typeface="Montserrat"/>
                          <a:cs typeface="Montserrat"/>
                          <a:sym typeface="Montserrat"/>
                        </a:rPr>
                        <a:t>100,00%</a:t>
                      </a:r>
                      <a:endParaRPr b="1" sz="1100">
                        <a:latin typeface="Montserrat"/>
                        <a:ea typeface="Montserrat"/>
                        <a:cs typeface="Montserrat"/>
                        <a:sym typeface="Montserrat"/>
                      </a:endParaRPr>
                    </a:p>
                  </a:txBody>
                  <a:tcPr marT="0" marB="0" marR="25400" marL="25400" anchor="ctr">
                    <a:lnR cap="flat" cmpd="sng" w="952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tcPr>
                </a:tc>
                <a:tc>
                  <a:txBody>
                    <a:bodyPr/>
                    <a:lstStyle/>
                    <a:p>
                      <a:pPr indent="0" lvl="0" marL="0" marR="91440" rtl="0" algn="r">
                        <a:lnSpc>
                          <a:spcPct val="100000"/>
                        </a:lnSpc>
                        <a:spcBef>
                          <a:spcPts val="0"/>
                        </a:spcBef>
                        <a:spcAft>
                          <a:spcPts val="0"/>
                        </a:spcAft>
                        <a:buClr>
                          <a:srgbClr val="000000"/>
                        </a:buClr>
                        <a:buSzPts val="1100"/>
                        <a:buFont typeface="Arial"/>
                        <a:buNone/>
                      </a:pPr>
                      <a:r>
                        <a:rPr b="1" lang="en" sz="1200">
                          <a:solidFill>
                            <a:schemeClr val="dk1"/>
                          </a:solidFill>
                          <a:latin typeface="Montserrat"/>
                          <a:ea typeface="Montserrat"/>
                          <a:cs typeface="Montserrat"/>
                          <a:sym typeface="Montserrat"/>
                        </a:rPr>
                        <a:t>39.270,00 €</a:t>
                      </a:r>
                      <a:endParaRPr b="1" sz="1200">
                        <a:solidFill>
                          <a:schemeClr val="dk1"/>
                        </a:solidFill>
                        <a:latin typeface="Montserrat"/>
                        <a:ea typeface="Montserrat"/>
                        <a:cs typeface="Montserrat"/>
                        <a:sym typeface="Montserrat"/>
                      </a:endParaRPr>
                    </a:p>
                  </a:txBody>
                  <a:tcPr marT="0" marB="0" marR="25400" marL="25400" anchor="ctr">
                    <a:lnL cap="flat" cmpd="sng" w="9525">
                      <a:solidFill>
                        <a:srgbClr val="000000"/>
                      </a:solidFill>
                      <a:prstDash val="solid"/>
                      <a:round/>
                      <a:headEnd len="sm" w="sm" type="none"/>
                      <a:tailEnd len="sm" w="sm" type="none"/>
                    </a:lnL>
                    <a:lnT cap="flat" cmpd="sng" w="28575">
                      <a:solidFill>
                        <a:srgbClr val="000000"/>
                      </a:solidFill>
                      <a:prstDash val="solid"/>
                      <a:round/>
                      <a:headEnd len="sm" w="sm" type="none"/>
                      <a:tailEnd len="sm" w="sm" type="none"/>
                    </a:lnT>
                  </a:tcPr>
                </a:tc>
              </a:tr>
              <a:tr h="280600">
                <a:tc>
                  <a:txBody>
                    <a:bodyPr/>
                    <a:lstStyle/>
                    <a:p>
                      <a:pPr indent="0" lvl="0" marL="91440" rtl="0" algn="l">
                        <a:spcBef>
                          <a:spcPts val="0"/>
                        </a:spcBef>
                        <a:spcAft>
                          <a:spcPts val="0"/>
                        </a:spcAft>
                        <a:buNone/>
                      </a:pPr>
                      <a:r>
                        <a:rPr b="1" lang="en" sz="1100">
                          <a:latin typeface="Montserrat"/>
                          <a:ea typeface="Montserrat"/>
                          <a:cs typeface="Montserrat"/>
                          <a:sym typeface="Montserrat"/>
                        </a:rPr>
                        <a:t>Contingency (10%)</a:t>
                      </a:r>
                      <a:endParaRPr b="1" sz="1100">
                        <a:latin typeface="Montserrat"/>
                        <a:ea typeface="Montserrat"/>
                        <a:cs typeface="Montserrat"/>
                        <a:sym typeface="Montserrat"/>
                      </a:endParaRPr>
                    </a:p>
                  </a:txBody>
                  <a:tcPr marT="0" marB="0" marR="25400" marL="25400" anchor="ctr">
                    <a:lnB cap="flat" cmpd="sng" w="28575">
                      <a:solidFill>
                        <a:srgbClr val="000000"/>
                      </a:solidFill>
                      <a:prstDash val="solid"/>
                      <a:round/>
                      <a:headEnd len="sm" w="sm" type="none"/>
                      <a:tailEnd len="sm" w="sm" type="none"/>
                    </a:lnB>
                  </a:tcPr>
                </a:tc>
                <a:tc>
                  <a:txBody>
                    <a:bodyPr/>
                    <a:lstStyle/>
                    <a:p>
                      <a:pPr indent="0" lvl="0" marL="0" marR="91440" rtl="0" algn="l">
                        <a:spcBef>
                          <a:spcPts val="0"/>
                        </a:spcBef>
                        <a:spcAft>
                          <a:spcPts val="0"/>
                        </a:spcAft>
                        <a:buNone/>
                      </a:pPr>
                      <a:r>
                        <a:t/>
                      </a:r>
                      <a:endParaRPr sz="1100">
                        <a:latin typeface="Montserrat"/>
                        <a:ea typeface="Montserrat"/>
                        <a:cs typeface="Montserrat"/>
                        <a:sym typeface="Montserrat"/>
                      </a:endParaRPr>
                    </a:p>
                  </a:txBody>
                  <a:tcPr marT="0" marB="0" marR="25400" marL="25400" anchor="ctr">
                    <a:lnR cap="flat" cmpd="sng" w="9525">
                      <a:solidFill>
                        <a:srgbClr val="000000">
                          <a:alpha val="0"/>
                        </a:srgbClr>
                      </a:solidFill>
                      <a:prstDash val="solid"/>
                      <a:round/>
                      <a:headEnd len="sm" w="sm" type="none"/>
                      <a:tailEnd len="sm" w="sm" type="none"/>
                    </a:lnR>
                    <a:lnB cap="flat" cmpd="sng" w="28575">
                      <a:solidFill>
                        <a:srgbClr val="000000"/>
                      </a:solidFill>
                      <a:prstDash val="solid"/>
                      <a:round/>
                      <a:headEnd len="sm" w="sm" type="none"/>
                      <a:tailEnd len="sm" w="sm" type="none"/>
                    </a:lnB>
                  </a:tcPr>
                </a:tc>
                <a:tc>
                  <a:txBody>
                    <a:bodyPr/>
                    <a:lstStyle/>
                    <a:p>
                      <a:pPr indent="0" lvl="0" marL="0" marR="91440" rtl="0" algn="r">
                        <a:spcBef>
                          <a:spcPts val="0"/>
                        </a:spcBef>
                        <a:spcAft>
                          <a:spcPts val="0"/>
                        </a:spcAft>
                        <a:buNone/>
                      </a:pPr>
                      <a:r>
                        <a:rPr b="1" lang="en" sz="1100">
                          <a:latin typeface="Montserrat"/>
                          <a:ea typeface="Montserrat"/>
                          <a:cs typeface="Montserrat"/>
                          <a:sym typeface="Montserrat"/>
                        </a:rPr>
                        <a:t>3.927,00 </a:t>
                      </a:r>
                      <a:r>
                        <a:rPr b="1" lang="en" sz="1100">
                          <a:solidFill>
                            <a:schemeClr val="dk1"/>
                          </a:solidFill>
                          <a:latin typeface="Montserrat"/>
                          <a:ea typeface="Montserrat"/>
                          <a:cs typeface="Montserrat"/>
                          <a:sym typeface="Montserrat"/>
                        </a:rPr>
                        <a:t>€</a:t>
                      </a:r>
                      <a:endParaRPr b="1" sz="1100">
                        <a:latin typeface="Montserrat"/>
                        <a:ea typeface="Montserrat"/>
                        <a:cs typeface="Montserrat"/>
                        <a:sym typeface="Montserrat"/>
                      </a:endParaRPr>
                    </a:p>
                  </a:txBody>
                  <a:tcPr marT="0" marB="0" marR="25400" marL="25400" anchor="ctr">
                    <a:lnL cap="flat" cmpd="sng" w="9525">
                      <a:solidFill>
                        <a:srgbClr val="000000">
                          <a:alpha val="0"/>
                        </a:srgbClr>
                      </a:solidFill>
                      <a:prstDash val="solid"/>
                      <a:round/>
                      <a:headEnd len="sm" w="sm" type="none"/>
                      <a:tailEnd len="sm" w="sm" type="none"/>
                    </a:lnL>
                    <a:lnB cap="flat" cmpd="sng" w="28575">
                      <a:solidFill>
                        <a:srgbClr val="000000"/>
                      </a:solidFill>
                      <a:prstDash val="solid"/>
                      <a:round/>
                      <a:headEnd len="sm" w="sm" type="none"/>
                      <a:tailEnd len="sm" w="sm" type="none"/>
                    </a:lnB>
                  </a:tcPr>
                </a:tc>
              </a:tr>
              <a:tr h="280600">
                <a:tc>
                  <a:txBody>
                    <a:bodyPr/>
                    <a:lstStyle/>
                    <a:p>
                      <a:pPr indent="0" lvl="0" marL="91440" rtl="0" algn="l">
                        <a:spcBef>
                          <a:spcPts val="0"/>
                        </a:spcBef>
                        <a:spcAft>
                          <a:spcPts val="0"/>
                        </a:spcAft>
                        <a:buNone/>
                      </a:pPr>
                      <a:r>
                        <a:rPr b="1" lang="en" sz="1200">
                          <a:latin typeface="Montserrat"/>
                          <a:ea typeface="Montserrat"/>
                          <a:cs typeface="Montserrat"/>
                          <a:sym typeface="Montserrat"/>
                        </a:rPr>
                        <a:t>Project Total</a:t>
                      </a:r>
                      <a:endParaRPr b="1" sz="1200">
                        <a:latin typeface="Montserrat"/>
                        <a:ea typeface="Montserrat"/>
                        <a:cs typeface="Montserrat"/>
                        <a:sym typeface="Montserrat"/>
                      </a:endParaRPr>
                    </a:p>
                  </a:txBody>
                  <a:tcPr marT="0" marB="0" marR="25400" marL="25400" anchor="ctr">
                    <a:lnT cap="flat" cmpd="sng" w="28575">
                      <a:solidFill>
                        <a:srgbClr val="000000"/>
                      </a:solidFill>
                      <a:prstDash val="solid"/>
                      <a:round/>
                      <a:headEnd len="sm" w="sm" type="none"/>
                      <a:tailEnd len="sm" w="sm" type="none"/>
                    </a:lnT>
                  </a:tcPr>
                </a:tc>
                <a:tc>
                  <a:txBody>
                    <a:bodyPr/>
                    <a:lstStyle/>
                    <a:p>
                      <a:pPr indent="0" lvl="0" marL="0" marR="91440" rtl="0" algn="l">
                        <a:spcBef>
                          <a:spcPts val="0"/>
                        </a:spcBef>
                        <a:spcAft>
                          <a:spcPts val="0"/>
                        </a:spcAft>
                        <a:buNone/>
                      </a:pPr>
                      <a:r>
                        <a:t/>
                      </a:r>
                      <a:endParaRPr sz="1200">
                        <a:latin typeface="Montserrat"/>
                        <a:ea typeface="Montserrat"/>
                        <a:cs typeface="Montserrat"/>
                        <a:sym typeface="Montserrat"/>
                      </a:endParaRPr>
                    </a:p>
                  </a:txBody>
                  <a:tcPr marT="0" marB="0" marR="25400" marL="25400" anchor="ctr">
                    <a:lnR cap="flat" cmpd="sng" w="9525">
                      <a:solidFill>
                        <a:srgbClr val="000000">
                          <a:alpha val="0"/>
                        </a:srgbClr>
                      </a:solidFill>
                      <a:prstDash val="solid"/>
                      <a:round/>
                      <a:headEnd len="sm" w="sm" type="none"/>
                      <a:tailEnd len="sm" w="sm" type="none"/>
                    </a:lnR>
                    <a:lnT cap="flat" cmpd="sng" w="28575">
                      <a:solidFill>
                        <a:srgbClr val="000000"/>
                      </a:solidFill>
                      <a:prstDash val="solid"/>
                      <a:round/>
                      <a:headEnd len="sm" w="sm" type="none"/>
                      <a:tailEnd len="sm" w="sm" type="none"/>
                    </a:lnT>
                  </a:tcPr>
                </a:tc>
                <a:tc>
                  <a:txBody>
                    <a:bodyPr/>
                    <a:lstStyle/>
                    <a:p>
                      <a:pPr indent="0" lvl="0" marL="0" marR="91440" rtl="0" algn="r">
                        <a:spcBef>
                          <a:spcPts val="0"/>
                        </a:spcBef>
                        <a:spcAft>
                          <a:spcPts val="0"/>
                        </a:spcAft>
                        <a:buNone/>
                      </a:pPr>
                      <a:r>
                        <a:rPr b="1" lang="en" sz="1200">
                          <a:solidFill>
                            <a:schemeClr val="dk1"/>
                          </a:solidFill>
                          <a:latin typeface="Montserrat"/>
                          <a:ea typeface="Montserrat"/>
                          <a:cs typeface="Montserrat"/>
                          <a:sym typeface="Montserrat"/>
                        </a:rPr>
                        <a:t>43,197.00 €</a:t>
                      </a:r>
                      <a:r>
                        <a:rPr b="1" lang="en" sz="1200">
                          <a:latin typeface="Montserrat"/>
                          <a:ea typeface="Montserrat"/>
                          <a:cs typeface="Montserrat"/>
                          <a:sym typeface="Montserrat"/>
                        </a:rPr>
                        <a:t> </a:t>
                      </a:r>
                      <a:endParaRPr b="1" sz="1200">
                        <a:latin typeface="Montserrat"/>
                        <a:ea typeface="Montserrat"/>
                        <a:cs typeface="Montserrat"/>
                        <a:sym typeface="Montserrat"/>
                      </a:endParaRPr>
                    </a:p>
                  </a:txBody>
                  <a:tcPr marT="0" marB="0" marR="25400" marL="25400" anchor="ctr">
                    <a:lnL cap="flat" cmpd="sng" w="9525">
                      <a:solidFill>
                        <a:srgbClr val="000000">
                          <a:alpha val="0"/>
                        </a:srgbClr>
                      </a:solidFill>
                      <a:prstDash val="solid"/>
                      <a:round/>
                      <a:headEnd len="sm" w="sm" type="none"/>
                      <a:tailEnd len="sm" w="sm" type="none"/>
                    </a:lnL>
                    <a:lnT cap="flat" cmpd="sng" w="28575">
                      <a:solidFill>
                        <a:srgbClr val="000000"/>
                      </a:solidFill>
                      <a:prstDash val="solid"/>
                      <a:round/>
                      <a:headEnd len="sm" w="sm" type="none"/>
                      <a:tailEnd len="sm" w="sm" type="none"/>
                    </a:lnT>
                  </a:tcPr>
                </a:tc>
              </a:tr>
            </a:tbl>
          </a:graphicData>
        </a:graphic>
      </p:graphicFrame>
      <p:pic>
        <p:nvPicPr>
          <p:cNvPr id="388" name="Google Shape;388;p30"/>
          <p:cNvPicPr preferRelativeResize="0"/>
          <p:nvPr/>
        </p:nvPicPr>
        <p:blipFill>
          <a:blip r:embed="rId3">
            <a:alphaModFix/>
          </a:blip>
          <a:stretch>
            <a:fillRect/>
          </a:stretch>
        </p:blipFill>
        <p:spPr>
          <a:xfrm>
            <a:off x="5583050" y="1236000"/>
            <a:ext cx="3025500" cy="30255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sp>
        <p:nvSpPr>
          <p:cNvPr id="393" name="Google Shape;393;p31"/>
          <p:cNvSpPr txBox="1"/>
          <p:nvPr/>
        </p:nvSpPr>
        <p:spPr>
          <a:xfrm>
            <a:off x="266550" y="1046964"/>
            <a:ext cx="8610900" cy="846000"/>
          </a:xfrm>
          <a:prstGeom prst="rect">
            <a:avLst/>
          </a:prstGeom>
          <a:noFill/>
          <a:ln>
            <a:noFill/>
          </a:ln>
          <a:effectLst>
            <a:reflection blurRad="0" dir="0" dist="0" endA="0" fadeDir="5400012" kx="0" rotWithShape="0" algn="bl" stA="17000" stPos="0" sy="-100000" ky="0"/>
          </a:effectLst>
        </p:spPr>
        <p:txBody>
          <a:bodyPr anchorCtr="0" anchor="t" bIns="91425" lIns="91425" spcFirstLastPara="1" rIns="91425" wrap="square" tIns="91425">
            <a:noAutofit/>
          </a:bodyPr>
          <a:lstStyle/>
          <a:p>
            <a:pPr indent="0" lvl="0" marL="0" rtl="0" algn="ctr">
              <a:spcBef>
                <a:spcPts val="0"/>
              </a:spcBef>
              <a:spcAft>
                <a:spcPts val="0"/>
              </a:spcAft>
              <a:buNone/>
            </a:pPr>
            <a:r>
              <a:rPr lang="en" sz="6000"/>
              <a:t>S    H               N    E</a:t>
            </a:r>
            <a:endParaRPr sz="6000"/>
          </a:p>
        </p:txBody>
      </p:sp>
      <p:pic>
        <p:nvPicPr>
          <p:cNvPr id="394" name="Google Shape;394;p31"/>
          <p:cNvPicPr preferRelativeResize="0"/>
          <p:nvPr/>
        </p:nvPicPr>
        <p:blipFill>
          <a:blip r:embed="rId3">
            <a:alphaModFix/>
          </a:blip>
          <a:stretch>
            <a:fillRect/>
          </a:stretch>
        </p:blipFill>
        <p:spPr>
          <a:xfrm>
            <a:off x="8013022" y="299850"/>
            <a:ext cx="846000" cy="846000"/>
          </a:xfrm>
          <a:prstGeom prst="rect">
            <a:avLst/>
          </a:prstGeom>
          <a:noFill/>
          <a:ln>
            <a:noFill/>
          </a:ln>
          <a:effectLst>
            <a:outerShdw blurRad="57150" rotWithShape="0" algn="bl" dir="5400000" dist="9525">
              <a:srgbClr val="FFFFFF">
                <a:alpha val="94000"/>
              </a:srgbClr>
            </a:outerShdw>
          </a:effectLst>
        </p:spPr>
      </p:pic>
      <p:pic>
        <p:nvPicPr>
          <p:cNvPr id="395" name="Google Shape;395;p31"/>
          <p:cNvPicPr preferRelativeResize="0"/>
          <p:nvPr/>
        </p:nvPicPr>
        <p:blipFill>
          <a:blip r:embed="rId4">
            <a:alphaModFix/>
          </a:blip>
          <a:stretch>
            <a:fillRect/>
          </a:stretch>
        </p:blipFill>
        <p:spPr>
          <a:xfrm>
            <a:off x="3350913" y="459325"/>
            <a:ext cx="2442175" cy="2692849"/>
          </a:xfrm>
          <a:prstGeom prst="rect">
            <a:avLst/>
          </a:prstGeom>
          <a:noFill/>
          <a:ln>
            <a:noFill/>
          </a:ln>
          <a:effectLst>
            <a:outerShdw blurRad="71438" rotWithShape="0" algn="bl" dir="2580001" dist="19050">
              <a:srgbClr val="000000">
                <a:alpha val="25000"/>
              </a:srgbClr>
            </a:outerShdw>
          </a:effectLst>
        </p:spPr>
      </p:pic>
      <p:sp>
        <p:nvSpPr>
          <p:cNvPr id="396" name="Google Shape;396;p31"/>
          <p:cNvSpPr txBox="1"/>
          <p:nvPr/>
        </p:nvSpPr>
        <p:spPr>
          <a:xfrm>
            <a:off x="5814023" y="3034050"/>
            <a:ext cx="2882400" cy="1209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chemeClr val="dk1"/>
                </a:solidFill>
                <a:latin typeface="Montserrat"/>
                <a:ea typeface="Montserrat"/>
                <a:cs typeface="Montserrat"/>
                <a:sym typeface="Montserrat"/>
              </a:rPr>
              <a:t>Zero </a:t>
            </a:r>
            <a:r>
              <a:rPr lang="en" sz="3000">
                <a:solidFill>
                  <a:schemeClr val="dk1"/>
                </a:solidFill>
                <a:latin typeface="Montserrat"/>
                <a:ea typeface="Montserrat"/>
                <a:cs typeface="Montserrat"/>
                <a:sym typeface="Montserrat"/>
              </a:rPr>
              <a:t>stress</a:t>
            </a:r>
            <a:r>
              <a:rPr lang="en" sz="3000">
                <a:solidFill>
                  <a:schemeClr val="dk1"/>
                </a:solidFill>
                <a:latin typeface="Montserrat"/>
                <a:ea typeface="Montserrat"/>
                <a:cs typeface="Montserrat"/>
                <a:sym typeface="Montserrat"/>
              </a:rPr>
              <a:t>.</a:t>
            </a:r>
            <a:endParaRPr sz="3000">
              <a:solidFill>
                <a:schemeClr val="dk1"/>
              </a:solidFill>
              <a:latin typeface="Montserrat"/>
              <a:ea typeface="Montserrat"/>
              <a:cs typeface="Montserrat"/>
              <a:sym typeface="Montserrat"/>
            </a:endParaRPr>
          </a:p>
        </p:txBody>
      </p:sp>
      <p:sp>
        <p:nvSpPr>
          <p:cNvPr id="397" name="Google Shape;397;p31"/>
          <p:cNvSpPr txBox="1"/>
          <p:nvPr/>
        </p:nvSpPr>
        <p:spPr>
          <a:xfrm>
            <a:off x="3108920" y="3034050"/>
            <a:ext cx="2882400" cy="1209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chemeClr val="dk1"/>
                </a:solidFill>
                <a:latin typeface="Montserrat"/>
                <a:ea typeface="Montserrat"/>
                <a:cs typeface="Montserrat"/>
                <a:sym typeface="Montserrat"/>
              </a:rPr>
              <a:t>Più </a:t>
            </a:r>
            <a:r>
              <a:rPr lang="en" sz="3000">
                <a:solidFill>
                  <a:schemeClr val="dk1"/>
                </a:solidFill>
                <a:latin typeface="Montserrat"/>
                <a:ea typeface="Montserrat"/>
                <a:cs typeface="Montserrat"/>
                <a:sym typeface="Montserrat"/>
              </a:rPr>
              <a:t>luce</a:t>
            </a:r>
            <a:r>
              <a:rPr lang="en" sz="3000">
                <a:solidFill>
                  <a:schemeClr val="dk1"/>
                </a:solidFill>
                <a:latin typeface="Montserrat"/>
                <a:ea typeface="Montserrat"/>
                <a:cs typeface="Montserrat"/>
                <a:sym typeface="Montserrat"/>
              </a:rPr>
              <a:t>.</a:t>
            </a:r>
            <a:endParaRPr sz="3000">
              <a:solidFill>
                <a:schemeClr val="dk1"/>
              </a:solidFill>
              <a:latin typeface="Montserrat"/>
              <a:ea typeface="Montserrat"/>
              <a:cs typeface="Montserrat"/>
              <a:sym typeface="Montserrat"/>
            </a:endParaRPr>
          </a:p>
        </p:txBody>
      </p:sp>
      <p:sp>
        <p:nvSpPr>
          <p:cNvPr id="398" name="Google Shape;398;p31"/>
          <p:cNvSpPr txBox="1"/>
          <p:nvPr/>
        </p:nvSpPr>
        <p:spPr>
          <a:xfrm>
            <a:off x="403818" y="3034050"/>
            <a:ext cx="2882400" cy="1209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chemeClr val="dk1"/>
                </a:solidFill>
                <a:latin typeface="Montserrat"/>
                <a:ea typeface="Montserrat"/>
                <a:cs typeface="Montserrat"/>
                <a:sym typeface="Montserrat"/>
              </a:rPr>
              <a:t>Meno </a:t>
            </a:r>
            <a:r>
              <a:rPr lang="en" sz="3000">
                <a:solidFill>
                  <a:schemeClr val="dk1"/>
                </a:solidFill>
                <a:latin typeface="Montserrat"/>
                <a:ea typeface="Montserrat"/>
                <a:cs typeface="Montserrat"/>
                <a:sym typeface="Montserrat"/>
              </a:rPr>
              <a:t>spese</a:t>
            </a:r>
            <a:r>
              <a:rPr lang="en" sz="3000">
                <a:solidFill>
                  <a:schemeClr val="dk1"/>
                </a:solidFill>
                <a:latin typeface="Montserrat"/>
                <a:ea typeface="Montserrat"/>
                <a:cs typeface="Montserrat"/>
                <a:sym typeface="Montserrat"/>
              </a:rPr>
              <a:t>.</a:t>
            </a:r>
            <a:endParaRPr sz="3000">
              <a:solidFill>
                <a:schemeClr val="dk1"/>
              </a:solidFill>
              <a:latin typeface="Montserrat"/>
              <a:ea typeface="Montserrat"/>
              <a:cs typeface="Montserrat"/>
              <a:sym typeface="Montserra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8"/>
                                        </p:tgtEl>
                                        <p:attrNameLst>
                                          <p:attrName>style.visibility</p:attrName>
                                        </p:attrNameLst>
                                      </p:cBhvr>
                                      <p:to>
                                        <p:strVal val="visible"/>
                                      </p:to>
                                    </p:set>
                                    <p:animEffect filter="fade" transition="in">
                                      <p:cBhvr>
                                        <p:cTn dur="300"/>
                                        <p:tgtEl>
                                          <p:spTgt spid="39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7"/>
                                        </p:tgtEl>
                                        <p:attrNameLst>
                                          <p:attrName>style.visibility</p:attrName>
                                        </p:attrNameLst>
                                      </p:cBhvr>
                                      <p:to>
                                        <p:strVal val="visible"/>
                                      </p:to>
                                    </p:set>
                                    <p:animEffect filter="fade" transition="in">
                                      <p:cBhvr>
                                        <p:cTn dur="300"/>
                                        <p:tgtEl>
                                          <p:spTgt spid="39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6"/>
                                        </p:tgtEl>
                                        <p:attrNameLst>
                                          <p:attrName>style.visibility</p:attrName>
                                        </p:attrNameLst>
                                      </p:cBhvr>
                                      <p:to>
                                        <p:strVal val="visible"/>
                                      </p:to>
                                    </p:set>
                                    <p:animEffect filter="fade" transition="in">
                                      <p:cBhvr>
                                        <p:cTn dur="300"/>
                                        <p:tgtEl>
                                          <p:spTgt spid="39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sp>
        <p:nvSpPr>
          <p:cNvPr id="70" name="Google Shape;70;p1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Montserrat"/>
                <a:ea typeface="Montserrat"/>
                <a:cs typeface="Montserrat"/>
                <a:sym typeface="Montserrat"/>
              </a:rPr>
              <a:t>Contesto</a:t>
            </a:r>
            <a:endParaRPr b="1">
              <a:latin typeface="Montserrat"/>
              <a:ea typeface="Montserrat"/>
              <a:cs typeface="Montserrat"/>
              <a:sym typeface="Montserrat"/>
            </a:endParaRPr>
          </a:p>
        </p:txBody>
      </p:sp>
      <p:pic>
        <p:nvPicPr>
          <p:cNvPr id="71" name="Google Shape;71;p14"/>
          <p:cNvPicPr preferRelativeResize="0"/>
          <p:nvPr/>
        </p:nvPicPr>
        <p:blipFill>
          <a:blip r:embed="rId3">
            <a:alphaModFix/>
          </a:blip>
          <a:stretch>
            <a:fillRect/>
          </a:stretch>
        </p:blipFill>
        <p:spPr>
          <a:xfrm>
            <a:off x="3306752" y="789125"/>
            <a:ext cx="2530475" cy="517600"/>
          </a:xfrm>
          <a:prstGeom prst="rect">
            <a:avLst/>
          </a:prstGeom>
          <a:noFill/>
          <a:ln>
            <a:noFill/>
          </a:ln>
        </p:spPr>
      </p:pic>
      <p:sp>
        <p:nvSpPr>
          <p:cNvPr id="72" name="Google Shape;72;p14"/>
          <p:cNvSpPr txBox="1"/>
          <p:nvPr/>
        </p:nvSpPr>
        <p:spPr>
          <a:xfrm>
            <a:off x="7358954" y="3543256"/>
            <a:ext cx="1482300" cy="372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lang="en" sz="1100">
                <a:latin typeface="Montserrat"/>
                <a:ea typeface="Montserrat"/>
                <a:cs typeface="Montserrat"/>
                <a:sym typeface="Montserrat"/>
              </a:rPr>
              <a:t>Collaboration</a:t>
            </a:r>
            <a:endParaRPr sz="1100">
              <a:latin typeface="Montserrat"/>
              <a:ea typeface="Montserrat"/>
              <a:cs typeface="Montserrat"/>
              <a:sym typeface="Montserrat"/>
            </a:endParaRPr>
          </a:p>
        </p:txBody>
      </p:sp>
      <p:pic>
        <p:nvPicPr>
          <p:cNvPr id="73" name="Google Shape;73;p14"/>
          <p:cNvPicPr preferRelativeResize="0"/>
          <p:nvPr/>
        </p:nvPicPr>
        <p:blipFill>
          <a:blip r:embed="rId4">
            <a:alphaModFix/>
          </a:blip>
          <a:stretch>
            <a:fillRect/>
          </a:stretch>
        </p:blipFill>
        <p:spPr>
          <a:xfrm>
            <a:off x="7671087" y="1812143"/>
            <a:ext cx="858079" cy="1646667"/>
          </a:xfrm>
          <a:prstGeom prst="rect">
            <a:avLst/>
          </a:prstGeom>
          <a:noFill/>
          <a:ln>
            <a:noFill/>
          </a:ln>
          <a:effectLst>
            <a:outerShdw blurRad="57150" rotWithShape="0" algn="bl" dir="5400000" dist="19050">
              <a:srgbClr val="000000">
                <a:alpha val="10000"/>
              </a:srgbClr>
            </a:outerShdw>
          </a:effectLst>
        </p:spPr>
      </p:pic>
      <p:sp>
        <p:nvSpPr>
          <p:cNvPr id="74" name="Google Shape;74;p14"/>
          <p:cNvSpPr txBox="1"/>
          <p:nvPr/>
        </p:nvSpPr>
        <p:spPr>
          <a:xfrm>
            <a:off x="5595752" y="3543256"/>
            <a:ext cx="1482300" cy="372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lang="en" sz="1100">
                <a:latin typeface="Montserrat"/>
                <a:ea typeface="Montserrat"/>
                <a:cs typeface="Montserrat"/>
                <a:sym typeface="Montserrat"/>
              </a:rPr>
              <a:t>Cloud Technologies</a:t>
            </a:r>
            <a:endParaRPr sz="1100">
              <a:latin typeface="Montserrat"/>
              <a:ea typeface="Montserrat"/>
              <a:cs typeface="Montserrat"/>
              <a:sym typeface="Montserrat"/>
            </a:endParaRPr>
          </a:p>
        </p:txBody>
      </p:sp>
      <p:pic>
        <p:nvPicPr>
          <p:cNvPr id="75" name="Google Shape;75;p14"/>
          <p:cNvPicPr preferRelativeResize="0"/>
          <p:nvPr/>
        </p:nvPicPr>
        <p:blipFill>
          <a:blip r:embed="rId5">
            <a:alphaModFix/>
          </a:blip>
          <a:stretch>
            <a:fillRect/>
          </a:stretch>
        </p:blipFill>
        <p:spPr>
          <a:xfrm>
            <a:off x="5906036" y="1812143"/>
            <a:ext cx="861794" cy="1646667"/>
          </a:xfrm>
          <a:prstGeom prst="rect">
            <a:avLst/>
          </a:prstGeom>
          <a:noFill/>
          <a:ln>
            <a:noFill/>
          </a:ln>
          <a:effectLst>
            <a:outerShdw blurRad="57150" rotWithShape="0" algn="bl" dir="5400000" dist="19050">
              <a:srgbClr val="000000">
                <a:alpha val="10000"/>
              </a:srgbClr>
            </a:outerShdw>
          </a:effectLst>
        </p:spPr>
      </p:pic>
      <p:sp>
        <p:nvSpPr>
          <p:cNvPr id="76" name="Google Shape;76;p14"/>
          <p:cNvSpPr txBox="1"/>
          <p:nvPr/>
        </p:nvSpPr>
        <p:spPr>
          <a:xfrm>
            <a:off x="3832550" y="3543256"/>
            <a:ext cx="1482300" cy="372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latin typeface="Montserrat"/>
                <a:ea typeface="Montserrat"/>
                <a:cs typeface="Montserrat"/>
                <a:sym typeface="Montserrat"/>
              </a:rPr>
              <a:t>Security &amp; IT Governance</a:t>
            </a:r>
            <a:endParaRPr sz="1100">
              <a:latin typeface="Montserrat"/>
              <a:ea typeface="Montserrat"/>
              <a:cs typeface="Montserrat"/>
              <a:sym typeface="Montserrat"/>
            </a:endParaRPr>
          </a:p>
        </p:txBody>
      </p:sp>
      <p:pic>
        <p:nvPicPr>
          <p:cNvPr id="77" name="Google Shape;77;p14"/>
          <p:cNvPicPr preferRelativeResize="0"/>
          <p:nvPr/>
        </p:nvPicPr>
        <p:blipFill>
          <a:blip r:embed="rId6">
            <a:alphaModFix/>
          </a:blip>
          <a:stretch>
            <a:fillRect/>
          </a:stretch>
        </p:blipFill>
        <p:spPr>
          <a:xfrm>
            <a:off x="4229781" y="1812143"/>
            <a:ext cx="687882" cy="1646667"/>
          </a:xfrm>
          <a:prstGeom prst="rect">
            <a:avLst/>
          </a:prstGeom>
          <a:noFill/>
          <a:ln>
            <a:noFill/>
          </a:ln>
          <a:effectLst>
            <a:outerShdw blurRad="57150" rotWithShape="0" algn="bl" dir="5400000" dist="19050">
              <a:srgbClr val="000000">
                <a:alpha val="10000"/>
              </a:srgbClr>
            </a:outerShdw>
          </a:effectLst>
        </p:spPr>
      </p:pic>
      <p:sp>
        <p:nvSpPr>
          <p:cNvPr id="78" name="Google Shape;78;p14"/>
          <p:cNvSpPr txBox="1"/>
          <p:nvPr/>
        </p:nvSpPr>
        <p:spPr>
          <a:xfrm>
            <a:off x="2260672" y="3543075"/>
            <a:ext cx="1096200" cy="372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lang="en" sz="1100">
                <a:latin typeface="Montserrat"/>
                <a:ea typeface="Montserrat"/>
                <a:cs typeface="Montserrat"/>
                <a:sym typeface="Montserrat"/>
              </a:rPr>
              <a:t>Building Efficiency &amp; Controls</a:t>
            </a:r>
            <a:endParaRPr sz="1100">
              <a:latin typeface="Montserrat"/>
              <a:ea typeface="Montserrat"/>
              <a:cs typeface="Montserrat"/>
              <a:sym typeface="Montserrat"/>
            </a:endParaRPr>
          </a:p>
        </p:txBody>
      </p:sp>
      <p:pic>
        <p:nvPicPr>
          <p:cNvPr id="79" name="Google Shape;79;p14"/>
          <p:cNvPicPr preferRelativeResize="0"/>
          <p:nvPr/>
        </p:nvPicPr>
        <p:blipFill>
          <a:blip r:embed="rId7">
            <a:alphaModFix/>
          </a:blip>
          <a:stretch>
            <a:fillRect/>
          </a:stretch>
        </p:blipFill>
        <p:spPr>
          <a:xfrm>
            <a:off x="2343194" y="1811960"/>
            <a:ext cx="931178" cy="1646667"/>
          </a:xfrm>
          <a:prstGeom prst="rect">
            <a:avLst/>
          </a:prstGeom>
          <a:noFill/>
          <a:ln>
            <a:noFill/>
          </a:ln>
          <a:effectLst>
            <a:outerShdw blurRad="57150" rotWithShape="0" algn="bl" dir="5400000" dist="19050">
              <a:srgbClr val="000000">
                <a:alpha val="10000"/>
              </a:srgbClr>
            </a:outerShdw>
          </a:effectLst>
        </p:spPr>
      </p:pic>
      <p:sp>
        <p:nvSpPr>
          <p:cNvPr id="80" name="Google Shape;80;p14"/>
          <p:cNvSpPr txBox="1"/>
          <p:nvPr/>
        </p:nvSpPr>
        <p:spPr>
          <a:xfrm>
            <a:off x="302663" y="3543256"/>
            <a:ext cx="1482300" cy="372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lang="en" sz="1100">
                <a:latin typeface="Montserrat"/>
                <a:ea typeface="Montserrat"/>
                <a:cs typeface="Montserrat"/>
                <a:sym typeface="Montserrat"/>
              </a:rPr>
              <a:t>Network &amp; Data Center Infrastructure</a:t>
            </a:r>
            <a:endParaRPr sz="1100">
              <a:latin typeface="Montserrat"/>
              <a:ea typeface="Montserrat"/>
              <a:cs typeface="Montserrat"/>
              <a:sym typeface="Montserrat"/>
            </a:endParaRPr>
          </a:p>
        </p:txBody>
      </p:sp>
      <p:pic>
        <p:nvPicPr>
          <p:cNvPr id="81" name="Google Shape;81;p14"/>
          <p:cNvPicPr preferRelativeResize="0"/>
          <p:nvPr/>
        </p:nvPicPr>
        <p:blipFill>
          <a:blip r:embed="rId8">
            <a:alphaModFix/>
          </a:blip>
          <a:stretch>
            <a:fillRect/>
          </a:stretch>
        </p:blipFill>
        <p:spPr>
          <a:xfrm>
            <a:off x="673486" y="1812143"/>
            <a:ext cx="740716" cy="1646667"/>
          </a:xfrm>
          <a:prstGeom prst="rect">
            <a:avLst/>
          </a:prstGeom>
          <a:noFill/>
          <a:ln>
            <a:noFill/>
          </a:ln>
          <a:effectLst>
            <a:outerShdw blurRad="57150" rotWithShape="0" algn="bl" dir="5400000" dist="19050">
              <a:srgbClr val="000000">
                <a:alpha val="10000"/>
              </a:srgbClr>
            </a:outerShdw>
          </a:effectLst>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p32"/>
          <p:cNvSpPr txBox="1"/>
          <p:nvPr/>
        </p:nvSpPr>
        <p:spPr>
          <a:xfrm>
            <a:off x="266550" y="1046964"/>
            <a:ext cx="8610900" cy="846000"/>
          </a:xfrm>
          <a:prstGeom prst="rect">
            <a:avLst/>
          </a:prstGeom>
          <a:noFill/>
          <a:ln>
            <a:noFill/>
          </a:ln>
          <a:effectLst>
            <a:reflection blurRad="0" dir="0" dist="0" endA="0" fadeDir="5400012" kx="0" rotWithShape="0" algn="bl" stA="17000" stPos="0" sy="-100000" ky="0"/>
          </a:effectLst>
        </p:spPr>
        <p:txBody>
          <a:bodyPr anchorCtr="0" anchor="t" bIns="91425" lIns="91425" spcFirstLastPara="1" rIns="91425" wrap="square" tIns="91425">
            <a:noAutofit/>
          </a:bodyPr>
          <a:lstStyle/>
          <a:p>
            <a:pPr indent="0" lvl="0" marL="0" rtl="0" algn="ctr">
              <a:spcBef>
                <a:spcPts val="0"/>
              </a:spcBef>
              <a:spcAft>
                <a:spcPts val="0"/>
              </a:spcAft>
              <a:buNone/>
            </a:pPr>
            <a:r>
              <a:rPr lang="en" sz="6000"/>
              <a:t>S    H               N    E</a:t>
            </a:r>
            <a:endParaRPr sz="6000"/>
          </a:p>
        </p:txBody>
      </p:sp>
      <p:sp>
        <p:nvSpPr>
          <p:cNvPr id="404" name="Google Shape;404;p32"/>
          <p:cNvSpPr txBox="1"/>
          <p:nvPr/>
        </p:nvSpPr>
        <p:spPr>
          <a:xfrm>
            <a:off x="2452650" y="4291225"/>
            <a:ext cx="4238700" cy="411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latin typeface="Montserrat"/>
                <a:ea typeface="Montserrat"/>
                <a:cs typeface="Montserrat"/>
                <a:sym typeface="Montserrat"/>
              </a:rPr>
              <a:t>Grazie per l’attenzione</a:t>
            </a:r>
            <a:endParaRPr sz="1800">
              <a:latin typeface="Montserrat"/>
              <a:ea typeface="Montserrat"/>
              <a:cs typeface="Montserrat"/>
              <a:sym typeface="Montserrat"/>
            </a:endParaRPr>
          </a:p>
        </p:txBody>
      </p:sp>
      <p:pic>
        <p:nvPicPr>
          <p:cNvPr id="405" name="Google Shape;405;p32"/>
          <p:cNvPicPr preferRelativeResize="0"/>
          <p:nvPr/>
        </p:nvPicPr>
        <p:blipFill>
          <a:blip r:embed="rId3">
            <a:alphaModFix/>
          </a:blip>
          <a:stretch>
            <a:fillRect/>
          </a:stretch>
        </p:blipFill>
        <p:spPr>
          <a:xfrm>
            <a:off x="8013022" y="299850"/>
            <a:ext cx="846000" cy="846000"/>
          </a:xfrm>
          <a:prstGeom prst="rect">
            <a:avLst/>
          </a:prstGeom>
          <a:noFill/>
          <a:ln>
            <a:noFill/>
          </a:ln>
          <a:effectLst>
            <a:outerShdw blurRad="57150" rotWithShape="0" algn="bl" dir="5400000" dist="9525">
              <a:srgbClr val="FFFFFF">
                <a:alpha val="94000"/>
              </a:srgbClr>
            </a:outerShdw>
          </a:effectLst>
        </p:spPr>
      </p:pic>
      <p:pic>
        <p:nvPicPr>
          <p:cNvPr id="406" name="Google Shape;406;p32"/>
          <p:cNvPicPr preferRelativeResize="0"/>
          <p:nvPr/>
        </p:nvPicPr>
        <p:blipFill>
          <a:blip r:embed="rId4">
            <a:alphaModFix/>
          </a:blip>
          <a:stretch>
            <a:fillRect/>
          </a:stretch>
        </p:blipFill>
        <p:spPr>
          <a:xfrm>
            <a:off x="3350913" y="459325"/>
            <a:ext cx="2442175" cy="2692849"/>
          </a:xfrm>
          <a:prstGeom prst="rect">
            <a:avLst/>
          </a:prstGeom>
          <a:noFill/>
          <a:ln>
            <a:noFill/>
          </a:ln>
          <a:effectLst>
            <a:outerShdw blurRad="71438" rotWithShape="0" algn="bl" dir="2580001" dist="19050">
              <a:srgbClr val="000000">
                <a:alpha val="25000"/>
              </a:srgbClr>
            </a:outerShdw>
          </a:effectLst>
        </p:spPr>
      </p:pic>
      <p:sp>
        <p:nvSpPr>
          <p:cNvPr id="407" name="Google Shape;407;p32"/>
          <p:cNvSpPr txBox="1"/>
          <p:nvPr/>
        </p:nvSpPr>
        <p:spPr>
          <a:xfrm>
            <a:off x="5814023" y="3034050"/>
            <a:ext cx="2882400" cy="1209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chemeClr val="dk1"/>
                </a:solidFill>
                <a:latin typeface="Montserrat"/>
                <a:ea typeface="Montserrat"/>
                <a:cs typeface="Montserrat"/>
                <a:sym typeface="Montserrat"/>
              </a:rPr>
              <a:t>Zero stress.</a:t>
            </a:r>
            <a:endParaRPr sz="3000">
              <a:solidFill>
                <a:schemeClr val="dk1"/>
              </a:solidFill>
              <a:latin typeface="Montserrat"/>
              <a:ea typeface="Montserrat"/>
              <a:cs typeface="Montserrat"/>
              <a:sym typeface="Montserrat"/>
            </a:endParaRPr>
          </a:p>
        </p:txBody>
      </p:sp>
      <p:sp>
        <p:nvSpPr>
          <p:cNvPr id="408" name="Google Shape;408;p32"/>
          <p:cNvSpPr txBox="1"/>
          <p:nvPr/>
        </p:nvSpPr>
        <p:spPr>
          <a:xfrm>
            <a:off x="3108920" y="3034050"/>
            <a:ext cx="2882400" cy="1209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chemeClr val="dk1"/>
                </a:solidFill>
                <a:latin typeface="Montserrat"/>
                <a:ea typeface="Montserrat"/>
                <a:cs typeface="Montserrat"/>
                <a:sym typeface="Montserrat"/>
              </a:rPr>
              <a:t>Più luce.</a:t>
            </a:r>
            <a:endParaRPr sz="3000">
              <a:solidFill>
                <a:schemeClr val="dk1"/>
              </a:solidFill>
              <a:latin typeface="Montserrat"/>
              <a:ea typeface="Montserrat"/>
              <a:cs typeface="Montserrat"/>
              <a:sym typeface="Montserrat"/>
            </a:endParaRPr>
          </a:p>
        </p:txBody>
      </p:sp>
      <p:sp>
        <p:nvSpPr>
          <p:cNvPr id="409" name="Google Shape;409;p32"/>
          <p:cNvSpPr txBox="1"/>
          <p:nvPr/>
        </p:nvSpPr>
        <p:spPr>
          <a:xfrm>
            <a:off x="403818" y="3034050"/>
            <a:ext cx="2882400" cy="1209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chemeClr val="dk1"/>
                </a:solidFill>
                <a:latin typeface="Montserrat"/>
                <a:ea typeface="Montserrat"/>
                <a:cs typeface="Montserrat"/>
                <a:sym typeface="Montserrat"/>
              </a:rPr>
              <a:t>Meno spese.</a:t>
            </a:r>
            <a:endParaRPr sz="3000">
              <a:solidFill>
                <a:schemeClr val="dk1"/>
              </a:solidFill>
              <a:latin typeface="Montserrat"/>
              <a:ea typeface="Montserrat"/>
              <a:cs typeface="Montserrat"/>
              <a:sym typeface="Montserra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Montserrat"/>
                <a:ea typeface="Montserrat"/>
                <a:cs typeface="Montserrat"/>
                <a:sym typeface="Montserrat"/>
              </a:rPr>
              <a:t>Contesto</a:t>
            </a:r>
            <a:endParaRPr b="1">
              <a:latin typeface="Montserrat"/>
              <a:ea typeface="Montserrat"/>
              <a:cs typeface="Montserrat"/>
              <a:sym typeface="Montserrat"/>
            </a:endParaRPr>
          </a:p>
        </p:txBody>
      </p:sp>
      <p:pic>
        <p:nvPicPr>
          <p:cNvPr id="87" name="Google Shape;87;p15"/>
          <p:cNvPicPr preferRelativeResize="0"/>
          <p:nvPr/>
        </p:nvPicPr>
        <p:blipFill>
          <a:blip r:embed="rId3">
            <a:alphaModFix/>
          </a:blip>
          <a:stretch>
            <a:fillRect/>
          </a:stretch>
        </p:blipFill>
        <p:spPr>
          <a:xfrm>
            <a:off x="3306752" y="789125"/>
            <a:ext cx="2530475" cy="517600"/>
          </a:xfrm>
          <a:prstGeom prst="rect">
            <a:avLst/>
          </a:prstGeom>
          <a:noFill/>
          <a:ln>
            <a:noFill/>
          </a:ln>
        </p:spPr>
      </p:pic>
      <p:sp>
        <p:nvSpPr>
          <p:cNvPr id="88" name="Google Shape;88;p15"/>
          <p:cNvSpPr txBox="1"/>
          <p:nvPr/>
        </p:nvSpPr>
        <p:spPr>
          <a:xfrm>
            <a:off x="7358954" y="3543256"/>
            <a:ext cx="1482300" cy="372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lang="en" sz="1100">
                <a:latin typeface="Montserrat"/>
                <a:ea typeface="Montserrat"/>
                <a:cs typeface="Montserrat"/>
                <a:sym typeface="Montserrat"/>
              </a:rPr>
              <a:t>Collaboration</a:t>
            </a:r>
            <a:endParaRPr sz="1100">
              <a:latin typeface="Montserrat"/>
              <a:ea typeface="Montserrat"/>
              <a:cs typeface="Montserrat"/>
              <a:sym typeface="Montserrat"/>
            </a:endParaRPr>
          </a:p>
        </p:txBody>
      </p:sp>
      <p:pic>
        <p:nvPicPr>
          <p:cNvPr id="89" name="Google Shape;89;p15"/>
          <p:cNvPicPr preferRelativeResize="0"/>
          <p:nvPr/>
        </p:nvPicPr>
        <p:blipFill>
          <a:blip r:embed="rId4">
            <a:alphaModFix/>
          </a:blip>
          <a:stretch>
            <a:fillRect/>
          </a:stretch>
        </p:blipFill>
        <p:spPr>
          <a:xfrm>
            <a:off x="7671087" y="1812143"/>
            <a:ext cx="858079" cy="1646667"/>
          </a:xfrm>
          <a:prstGeom prst="rect">
            <a:avLst/>
          </a:prstGeom>
          <a:noFill/>
          <a:ln>
            <a:noFill/>
          </a:ln>
          <a:effectLst>
            <a:outerShdw blurRad="57150" rotWithShape="0" algn="bl" dir="5400000" dist="19050">
              <a:srgbClr val="000000">
                <a:alpha val="10000"/>
              </a:srgbClr>
            </a:outerShdw>
          </a:effectLst>
        </p:spPr>
      </p:pic>
      <p:sp>
        <p:nvSpPr>
          <p:cNvPr id="90" name="Google Shape;90;p15"/>
          <p:cNvSpPr txBox="1"/>
          <p:nvPr/>
        </p:nvSpPr>
        <p:spPr>
          <a:xfrm>
            <a:off x="5594881" y="3543256"/>
            <a:ext cx="1482300" cy="372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lang="en" sz="1100">
                <a:latin typeface="Montserrat"/>
                <a:ea typeface="Montserrat"/>
                <a:cs typeface="Montserrat"/>
                <a:sym typeface="Montserrat"/>
              </a:rPr>
              <a:t>Cloud Technologies</a:t>
            </a:r>
            <a:endParaRPr sz="1100">
              <a:latin typeface="Montserrat"/>
              <a:ea typeface="Montserrat"/>
              <a:cs typeface="Montserrat"/>
              <a:sym typeface="Montserrat"/>
            </a:endParaRPr>
          </a:p>
        </p:txBody>
      </p:sp>
      <p:pic>
        <p:nvPicPr>
          <p:cNvPr id="91" name="Google Shape;91;p15"/>
          <p:cNvPicPr preferRelativeResize="0"/>
          <p:nvPr/>
        </p:nvPicPr>
        <p:blipFill>
          <a:blip r:embed="rId5">
            <a:alphaModFix/>
          </a:blip>
          <a:stretch>
            <a:fillRect/>
          </a:stretch>
        </p:blipFill>
        <p:spPr>
          <a:xfrm>
            <a:off x="5905165" y="1812143"/>
            <a:ext cx="861794" cy="1646667"/>
          </a:xfrm>
          <a:prstGeom prst="rect">
            <a:avLst/>
          </a:prstGeom>
          <a:noFill/>
          <a:ln>
            <a:noFill/>
          </a:ln>
          <a:effectLst>
            <a:outerShdw blurRad="57150" rotWithShape="0" algn="bl" dir="5400000" dist="19050">
              <a:srgbClr val="000000">
                <a:alpha val="10000"/>
              </a:srgbClr>
            </a:outerShdw>
          </a:effectLst>
        </p:spPr>
      </p:pic>
      <p:sp>
        <p:nvSpPr>
          <p:cNvPr id="92" name="Google Shape;92;p15"/>
          <p:cNvSpPr txBox="1"/>
          <p:nvPr/>
        </p:nvSpPr>
        <p:spPr>
          <a:xfrm>
            <a:off x="3830809" y="3543256"/>
            <a:ext cx="1482300" cy="372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lang="en" sz="1100">
                <a:latin typeface="Montserrat"/>
                <a:ea typeface="Montserrat"/>
                <a:cs typeface="Montserrat"/>
                <a:sym typeface="Montserrat"/>
              </a:rPr>
              <a:t>Security &amp; IT Governance</a:t>
            </a:r>
            <a:endParaRPr sz="1100">
              <a:latin typeface="Montserrat"/>
              <a:ea typeface="Montserrat"/>
              <a:cs typeface="Montserrat"/>
              <a:sym typeface="Montserrat"/>
            </a:endParaRPr>
          </a:p>
        </p:txBody>
      </p:sp>
      <p:pic>
        <p:nvPicPr>
          <p:cNvPr id="93" name="Google Shape;93;p15"/>
          <p:cNvPicPr preferRelativeResize="0"/>
          <p:nvPr/>
        </p:nvPicPr>
        <p:blipFill>
          <a:blip r:embed="rId6">
            <a:alphaModFix/>
          </a:blip>
          <a:stretch>
            <a:fillRect/>
          </a:stretch>
        </p:blipFill>
        <p:spPr>
          <a:xfrm>
            <a:off x="4228040" y="1812143"/>
            <a:ext cx="687882" cy="1646667"/>
          </a:xfrm>
          <a:prstGeom prst="rect">
            <a:avLst/>
          </a:prstGeom>
          <a:noFill/>
          <a:ln>
            <a:noFill/>
          </a:ln>
          <a:effectLst>
            <a:outerShdw blurRad="57150" rotWithShape="0" algn="bl" dir="5400000" dist="19050">
              <a:srgbClr val="000000">
                <a:alpha val="10000"/>
              </a:srgbClr>
            </a:outerShdw>
          </a:effectLst>
        </p:spPr>
      </p:pic>
      <p:sp>
        <p:nvSpPr>
          <p:cNvPr id="94" name="Google Shape;94;p15"/>
          <p:cNvSpPr txBox="1"/>
          <p:nvPr/>
        </p:nvSpPr>
        <p:spPr>
          <a:xfrm>
            <a:off x="1953225" y="3580225"/>
            <a:ext cx="1721700" cy="841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1" lang="en" sz="1500">
                <a:latin typeface="Montserrat"/>
                <a:ea typeface="Montserrat"/>
                <a:cs typeface="Montserrat"/>
                <a:sym typeface="Montserrat"/>
              </a:rPr>
              <a:t>Building Efficiency &amp; Controls</a:t>
            </a:r>
            <a:endParaRPr b="1" sz="1500">
              <a:latin typeface="Montserrat"/>
              <a:ea typeface="Montserrat"/>
              <a:cs typeface="Montserrat"/>
              <a:sym typeface="Montserrat"/>
            </a:endParaRPr>
          </a:p>
        </p:txBody>
      </p:sp>
      <p:pic>
        <p:nvPicPr>
          <p:cNvPr id="95" name="Google Shape;95;p15"/>
          <p:cNvPicPr preferRelativeResize="0"/>
          <p:nvPr/>
        </p:nvPicPr>
        <p:blipFill rotWithShape="1">
          <a:blip r:embed="rId7">
            <a:alphaModFix/>
          </a:blip>
          <a:srcRect b="48493" l="0" r="0" t="0"/>
          <a:stretch/>
        </p:blipFill>
        <p:spPr>
          <a:xfrm>
            <a:off x="2166000" y="1506752"/>
            <a:ext cx="1295900" cy="1179975"/>
          </a:xfrm>
          <a:prstGeom prst="rect">
            <a:avLst/>
          </a:prstGeom>
          <a:noFill/>
          <a:ln>
            <a:noFill/>
          </a:ln>
          <a:effectLst>
            <a:outerShdw blurRad="57150" rotWithShape="0" algn="bl" dir="5400000" dist="19050">
              <a:srgbClr val="000000">
                <a:alpha val="10000"/>
              </a:srgbClr>
            </a:outerShdw>
          </a:effectLst>
        </p:spPr>
      </p:pic>
      <p:sp>
        <p:nvSpPr>
          <p:cNvPr id="96" name="Google Shape;96;p15"/>
          <p:cNvSpPr txBox="1"/>
          <p:nvPr/>
        </p:nvSpPr>
        <p:spPr>
          <a:xfrm>
            <a:off x="302663" y="3543256"/>
            <a:ext cx="1482300" cy="372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lang="en" sz="1100">
                <a:latin typeface="Montserrat"/>
                <a:ea typeface="Montserrat"/>
                <a:cs typeface="Montserrat"/>
                <a:sym typeface="Montserrat"/>
              </a:rPr>
              <a:t>Network &amp; Data Center Infrastructure</a:t>
            </a:r>
            <a:endParaRPr sz="1100">
              <a:latin typeface="Montserrat"/>
              <a:ea typeface="Montserrat"/>
              <a:cs typeface="Montserrat"/>
              <a:sym typeface="Montserrat"/>
            </a:endParaRPr>
          </a:p>
        </p:txBody>
      </p:sp>
      <p:pic>
        <p:nvPicPr>
          <p:cNvPr id="97" name="Google Shape;97;p15"/>
          <p:cNvPicPr preferRelativeResize="0"/>
          <p:nvPr/>
        </p:nvPicPr>
        <p:blipFill>
          <a:blip r:embed="rId8">
            <a:alphaModFix/>
          </a:blip>
          <a:stretch>
            <a:fillRect/>
          </a:stretch>
        </p:blipFill>
        <p:spPr>
          <a:xfrm>
            <a:off x="673486" y="1812143"/>
            <a:ext cx="740716" cy="1646667"/>
          </a:xfrm>
          <a:prstGeom prst="rect">
            <a:avLst/>
          </a:prstGeom>
          <a:noFill/>
          <a:ln>
            <a:noFill/>
          </a:ln>
          <a:effectLst>
            <a:outerShdw blurRad="57150" rotWithShape="0" algn="bl" dir="5400000" dist="19050">
              <a:srgbClr val="000000">
                <a:alpha val="10000"/>
              </a:srgbClr>
            </a:outerShdw>
          </a:effectLst>
        </p:spPr>
      </p:pic>
      <p:pic>
        <p:nvPicPr>
          <p:cNvPr id="98" name="Google Shape;98;p15"/>
          <p:cNvPicPr preferRelativeResize="0"/>
          <p:nvPr/>
        </p:nvPicPr>
        <p:blipFill rotWithShape="1">
          <a:blip r:embed="rId7">
            <a:alphaModFix/>
          </a:blip>
          <a:srcRect b="0" l="0" r="0" t="55559"/>
          <a:stretch/>
        </p:blipFill>
        <p:spPr>
          <a:xfrm>
            <a:off x="2343200" y="2726851"/>
            <a:ext cx="931175" cy="731775"/>
          </a:xfrm>
          <a:prstGeom prst="rect">
            <a:avLst/>
          </a:prstGeom>
          <a:noFill/>
          <a:ln>
            <a:noFill/>
          </a:ln>
          <a:effectLst>
            <a:outerShdw blurRad="57150" rotWithShape="0" algn="bl" dir="5400000" dist="19050">
              <a:srgbClr val="000000">
                <a:alpha val="10000"/>
              </a:srgbClr>
            </a:outerShdw>
          </a:effectLst>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Montserrat"/>
                <a:ea typeface="Montserrat"/>
                <a:cs typeface="Montserrat"/>
                <a:sym typeface="Montserrat"/>
              </a:rPr>
              <a:t>Problema</a:t>
            </a:r>
            <a:endParaRPr b="1">
              <a:latin typeface="Montserrat"/>
              <a:ea typeface="Montserrat"/>
              <a:cs typeface="Montserrat"/>
              <a:sym typeface="Montserrat"/>
            </a:endParaRPr>
          </a:p>
        </p:txBody>
      </p:sp>
      <p:grpSp>
        <p:nvGrpSpPr>
          <p:cNvPr id="104" name="Google Shape;104;p16"/>
          <p:cNvGrpSpPr/>
          <p:nvPr/>
        </p:nvGrpSpPr>
        <p:grpSpPr>
          <a:xfrm>
            <a:off x="210065" y="1255025"/>
            <a:ext cx="3003050" cy="3088156"/>
            <a:chOff x="210065" y="1255025"/>
            <a:chExt cx="3003050" cy="3088156"/>
          </a:xfrm>
        </p:grpSpPr>
        <p:sp>
          <p:nvSpPr>
            <p:cNvPr id="105" name="Google Shape;105;p16"/>
            <p:cNvSpPr txBox="1"/>
            <p:nvPr/>
          </p:nvSpPr>
          <p:spPr>
            <a:xfrm>
              <a:off x="210065" y="3182178"/>
              <a:ext cx="3003050" cy="1161003"/>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dk1"/>
                  </a:solidFill>
                  <a:latin typeface="Montserrat"/>
                  <a:ea typeface="Montserrat"/>
                  <a:cs typeface="Montserrat"/>
                  <a:sym typeface="Montserrat"/>
                </a:rPr>
                <a:t>Illuminazione</a:t>
              </a:r>
              <a:r>
                <a:rPr lang="en" sz="1600">
                  <a:solidFill>
                    <a:schemeClr val="dk1"/>
                  </a:solidFill>
                  <a:latin typeface="Montserrat"/>
                  <a:ea typeface="Montserrat"/>
                  <a:cs typeface="Montserrat"/>
                  <a:sym typeface="Montserrat"/>
                </a:rPr>
                <a:t> elettrica</a:t>
              </a:r>
              <a:endParaRPr sz="1600">
                <a:solidFill>
                  <a:schemeClr val="dk1"/>
                </a:solidFill>
                <a:latin typeface="Montserrat"/>
                <a:ea typeface="Montserrat"/>
                <a:cs typeface="Montserrat"/>
                <a:sym typeface="Montserrat"/>
              </a:endParaRPr>
            </a:p>
          </p:txBody>
        </p:sp>
        <p:pic>
          <p:nvPicPr>
            <p:cNvPr id="106" name="Google Shape;106;p16"/>
            <p:cNvPicPr preferRelativeResize="0"/>
            <p:nvPr/>
          </p:nvPicPr>
          <p:blipFill>
            <a:blip r:embed="rId3">
              <a:alphaModFix/>
            </a:blip>
            <a:stretch>
              <a:fillRect/>
            </a:stretch>
          </p:blipFill>
          <p:spPr>
            <a:xfrm>
              <a:off x="655038" y="1255025"/>
              <a:ext cx="2170200" cy="2147400"/>
            </a:xfrm>
            <a:prstGeom prst="ellipse">
              <a:avLst/>
            </a:prstGeom>
            <a:noFill/>
            <a:ln>
              <a:noFill/>
            </a:ln>
          </p:spPr>
        </p:pic>
      </p:grpSp>
      <p:grpSp>
        <p:nvGrpSpPr>
          <p:cNvPr id="107" name="Google Shape;107;p16"/>
          <p:cNvGrpSpPr/>
          <p:nvPr/>
        </p:nvGrpSpPr>
        <p:grpSpPr>
          <a:xfrm>
            <a:off x="5930885" y="1272025"/>
            <a:ext cx="3003050" cy="3071156"/>
            <a:chOff x="5930885" y="1272025"/>
            <a:chExt cx="3003050" cy="3071156"/>
          </a:xfrm>
        </p:grpSpPr>
        <p:sp>
          <p:nvSpPr>
            <p:cNvPr id="108" name="Google Shape;108;p16"/>
            <p:cNvSpPr txBox="1"/>
            <p:nvPr/>
          </p:nvSpPr>
          <p:spPr>
            <a:xfrm>
              <a:off x="5930885" y="3182178"/>
              <a:ext cx="3003050" cy="1161003"/>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dk1"/>
                  </a:solidFill>
                  <a:latin typeface="Montserrat"/>
                  <a:ea typeface="Montserrat"/>
                  <a:cs typeface="Montserrat"/>
                  <a:sym typeface="Montserrat"/>
                </a:rPr>
                <a:t>Utilizzo inefficiente</a:t>
              </a:r>
              <a:endParaRPr sz="1600">
                <a:solidFill>
                  <a:schemeClr val="dk1"/>
                </a:solidFill>
                <a:latin typeface="Montserrat"/>
                <a:ea typeface="Montserrat"/>
                <a:cs typeface="Montserrat"/>
                <a:sym typeface="Montserrat"/>
              </a:endParaRPr>
            </a:p>
          </p:txBody>
        </p:sp>
        <p:pic>
          <p:nvPicPr>
            <p:cNvPr id="109" name="Google Shape;109;p16"/>
            <p:cNvPicPr preferRelativeResize="0"/>
            <p:nvPr/>
          </p:nvPicPr>
          <p:blipFill rotWithShape="1">
            <a:blip r:embed="rId4">
              <a:alphaModFix/>
            </a:blip>
            <a:srcRect b="0" l="9403" r="17587" t="0"/>
            <a:stretch/>
          </p:blipFill>
          <p:spPr>
            <a:xfrm>
              <a:off x="6318491" y="1272025"/>
              <a:ext cx="2158800" cy="2113200"/>
            </a:xfrm>
            <a:prstGeom prst="ellipse">
              <a:avLst/>
            </a:prstGeom>
            <a:noFill/>
            <a:ln>
              <a:noFill/>
            </a:ln>
          </p:spPr>
        </p:pic>
      </p:grpSp>
      <p:grpSp>
        <p:nvGrpSpPr>
          <p:cNvPr id="110" name="Google Shape;110;p16"/>
          <p:cNvGrpSpPr/>
          <p:nvPr/>
        </p:nvGrpSpPr>
        <p:grpSpPr>
          <a:xfrm>
            <a:off x="3070351" y="2126743"/>
            <a:ext cx="3003000" cy="3021183"/>
            <a:chOff x="3070351" y="2126743"/>
            <a:chExt cx="3003000" cy="3021183"/>
          </a:xfrm>
        </p:grpSpPr>
        <p:sp>
          <p:nvSpPr>
            <p:cNvPr id="111" name="Google Shape;111;p16"/>
            <p:cNvSpPr txBox="1"/>
            <p:nvPr/>
          </p:nvSpPr>
          <p:spPr>
            <a:xfrm>
              <a:off x="3070351" y="3986926"/>
              <a:ext cx="3003000" cy="1161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100">
                  <a:solidFill>
                    <a:schemeClr val="dk1"/>
                  </a:solidFill>
                  <a:latin typeface="Montserrat"/>
                  <a:ea typeface="Montserrat"/>
                  <a:cs typeface="Montserrat"/>
                  <a:sym typeface="Montserrat"/>
                </a:rPr>
                <a:t>Spreco di denaro</a:t>
              </a:r>
              <a:endParaRPr b="1" sz="2100">
                <a:solidFill>
                  <a:schemeClr val="dk1"/>
                </a:solidFill>
                <a:latin typeface="Montserrat"/>
                <a:ea typeface="Montserrat"/>
                <a:cs typeface="Montserrat"/>
                <a:sym typeface="Montserrat"/>
              </a:endParaRPr>
            </a:p>
          </p:txBody>
        </p:sp>
        <p:pic>
          <p:nvPicPr>
            <p:cNvPr id="112" name="Google Shape;112;p16"/>
            <p:cNvPicPr preferRelativeResize="0"/>
            <p:nvPr/>
          </p:nvPicPr>
          <p:blipFill rotWithShape="1">
            <a:blip r:embed="rId5">
              <a:alphaModFix/>
            </a:blip>
            <a:srcRect b="0" l="17435" r="17435" t="0"/>
            <a:stretch/>
          </p:blipFill>
          <p:spPr>
            <a:xfrm>
              <a:off x="3491851" y="2126743"/>
              <a:ext cx="2160000" cy="2160000"/>
            </a:xfrm>
            <a:prstGeom prst="ellipse">
              <a:avLst/>
            </a:prstGeom>
            <a:noFill/>
            <a:ln>
              <a:noFill/>
            </a:ln>
          </p:spPr>
        </p:pic>
      </p:grpSp>
      <p:grpSp>
        <p:nvGrpSpPr>
          <p:cNvPr id="113" name="Google Shape;113;p16"/>
          <p:cNvGrpSpPr/>
          <p:nvPr/>
        </p:nvGrpSpPr>
        <p:grpSpPr>
          <a:xfrm>
            <a:off x="3670598" y="645683"/>
            <a:ext cx="1802803" cy="1434875"/>
            <a:chOff x="3727212" y="445025"/>
            <a:chExt cx="1689600" cy="1344775"/>
          </a:xfrm>
        </p:grpSpPr>
        <p:pic>
          <p:nvPicPr>
            <p:cNvPr id="114" name="Google Shape;114;p16"/>
            <p:cNvPicPr preferRelativeResize="0"/>
            <p:nvPr/>
          </p:nvPicPr>
          <p:blipFill>
            <a:blip r:embed="rId6">
              <a:alphaModFix/>
            </a:blip>
            <a:stretch>
              <a:fillRect/>
            </a:stretch>
          </p:blipFill>
          <p:spPr>
            <a:xfrm>
              <a:off x="4158137" y="445025"/>
              <a:ext cx="827750" cy="827750"/>
            </a:xfrm>
            <a:prstGeom prst="rect">
              <a:avLst/>
            </a:prstGeom>
            <a:noFill/>
            <a:ln>
              <a:noFill/>
            </a:ln>
          </p:spPr>
        </p:pic>
        <p:sp>
          <p:nvSpPr>
            <p:cNvPr id="115" name="Google Shape;115;p16"/>
            <p:cNvSpPr txBox="1"/>
            <p:nvPr/>
          </p:nvSpPr>
          <p:spPr>
            <a:xfrm>
              <a:off x="3727212" y="1136700"/>
              <a:ext cx="1689600" cy="653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dk1"/>
                  </a:solidFill>
                  <a:latin typeface="Montserrat"/>
                  <a:ea typeface="Montserrat"/>
                  <a:cs typeface="Montserrat"/>
                  <a:sym typeface="Montserrat"/>
                </a:rPr>
                <a:t>Imprese</a:t>
              </a:r>
              <a:endParaRPr sz="1600">
                <a:solidFill>
                  <a:schemeClr val="dk1"/>
                </a:solidFill>
                <a:latin typeface="Montserrat"/>
                <a:ea typeface="Montserrat"/>
                <a:cs typeface="Montserrat"/>
                <a:sym typeface="Montserrat"/>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3"/>
                                        </p:tgtEl>
                                        <p:attrNameLst>
                                          <p:attrName>style.visibility</p:attrName>
                                        </p:attrNameLst>
                                      </p:cBhvr>
                                      <p:to>
                                        <p:strVal val="visible"/>
                                      </p:to>
                                    </p:set>
                                    <p:animEffect filter="fade" transition="in">
                                      <p:cBhvr>
                                        <p:cTn dur="400"/>
                                        <p:tgtEl>
                                          <p:spTgt spid="11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4"/>
                                        </p:tgtEl>
                                        <p:attrNameLst>
                                          <p:attrName>style.visibility</p:attrName>
                                        </p:attrNameLst>
                                      </p:cBhvr>
                                      <p:to>
                                        <p:strVal val="visible"/>
                                      </p:to>
                                    </p:set>
                                    <p:animEffect filter="fade" transition="in">
                                      <p:cBhvr>
                                        <p:cTn dur="400"/>
                                        <p:tgtEl>
                                          <p:spTgt spid="10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7"/>
                                        </p:tgtEl>
                                        <p:attrNameLst>
                                          <p:attrName>style.visibility</p:attrName>
                                        </p:attrNameLst>
                                      </p:cBhvr>
                                      <p:to>
                                        <p:strVal val="visible"/>
                                      </p:to>
                                    </p:set>
                                    <p:animEffect filter="fade" transition="in">
                                      <p:cBhvr>
                                        <p:cTn dur="400"/>
                                        <p:tgtEl>
                                          <p:spTgt spid="10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0"/>
                                        </p:tgtEl>
                                        <p:attrNameLst>
                                          <p:attrName>style.visibility</p:attrName>
                                        </p:attrNameLst>
                                      </p:cBhvr>
                                      <p:to>
                                        <p:strVal val="visible"/>
                                      </p:to>
                                    </p:set>
                                    <p:animEffect filter="fade" transition="in">
                                      <p:cBhvr>
                                        <p:cTn dur="500"/>
                                        <p:tgtEl>
                                          <p:spTgt spid="11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Montserrat"/>
                <a:ea typeface="Montserrat"/>
                <a:cs typeface="Montserrat"/>
                <a:sym typeface="Montserrat"/>
              </a:rPr>
              <a:t>Soluzione</a:t>
            </a:r>
            <a:endParaRPr b="1">
              <a:latin typeface="Montserrat"/>
              <a:ea typeface="Montserrat"/>
              <a:cs typeface="Montserrat"/>
              <a:sym typeface="Montserrat"/>
            </a:endParaRPr>
          </a:p>
        </p:txBody>
      </p:sp>
      <p:grpSp>
        <p:nvGrpSpPr>
          <p:cNvPr id="121" name="Google Shape;121;p17"/>
          <p:cNvGrpSpPr/>
          <p:nvPr/>
        </p:nvGrpSpPr>
        <p:grpSpPr>
          <a:xfrm>
            <a:off x="1324050" y="1017713"/>
            <a:ext cx="6495900" cy="2031449"/>
            <a:chOff x="1324050" y="1017713"/>
            <a:chExt cx="6495900" cy="2031449"/>
          </a:xfrm>
        </p:grpSpPr>
        <p:sp>
          <p:nvSpPr>
            <p:cNvPr id="122" name="Google Shape;122;p17"/>
            <p:cNvSpPr txBox="1"/>
            <p:nvPr/>
          </p:nvSpPr>
          <p:spPr>
            <a:xfrm>
              <a:off x="1324050" y="1426117"/>
              <a:ext cx="6495900" cy="638100"/>
            </a:xfrm>
            <a:prstGeom prst="rect">
              <a:avLst/>
            </a:prstGeom>
            <a:noFill/>
            <a:ln>
              <a:noFill/>
            </a:ln>
            <a:effectLst>
              <a:outerShdw blurRad="57150" rotWithShape="0" algn="bl" dir="5400000" dist="19050">
                <a:srgbClr val="000000">
                  <a:alpha val="50000"/>
                </a:srgbClr>
              </a:outerShdw>
              <a:reflection blurRad="0" dir="5400000" dist="180975" endA="0" fadeDir="5400012" kx="0" rotWithShape="0" algn="bl" stA="48000" stPos="0" sy="-100000" ky="0"/>
            </a:effectLst>
          </p:spPr>
          <p:txBody>
            <a:bodyPr anchorCtr="0" anchor="t" bIns="91425" lIns="91425" spcFirstLastPara="1" rIns="91425" wrap="square" tIns="91425">
              <a:noAutofit/>
            </a:bodyPr>
            <a:lstStyle/>
            <a:p>
              <a:pPr indent="0" lvl="0" marL="0" rtl="0" algn="ctr">
                <a:spcBef>
                  <a:spcPts val="0"/>
                </a:spcBef>
                <a:spcAft>
                  <a:spcPts val="0"/>
                </a:spcAft>
                <a:buNone/>
              </a:pPr>
              <a:r>
                <a:rPr lang="en" sz="5000">
                  <a:solidFill>
                    <a:srgbClr val="FFFFFF"/>
                  </a:solidFill>
                </a:rPr>
                <a:t>S    H               N    E</a:t>
              </a:r>
              <a:endParaRPr sz="5000">
                <a:solidFill>
                  <a:srgbClr val="FFFFFF"/>
                </a:solidFill>
              </a:endParaRPr>
            </a:p>
          </p:txBody>
        </p:sp>
        <p:pic>
          <p:nvPicPr>
            <p:cNvPr id="123" name="Google Shape;123;p17"/>
            <p:cNvPicPr preferRelativeResize="0"/>
            <p:nvPr/>
          </p:nvPicPr>
          <p:blipFill>
            <a:blip r:embed="rId3">
              <a:alphaModFix/>
            </a:blip>
            <a:stretch>
              <a:fillRect/>
            </a:stretch>
          </p:blipFill>
          <p:spPr>
            <a:xfrm>
              <a:off x="3650825" y="1017713"/>
              <a:ext cx="1842350" cy="2031449"/>
            </a:xfrm>
            <a:prstGeom prst="rect">
              <a:avLst/>
            </a:prstGeom>
            <a:noFill/>
            <a:ln>
              <a:noFill/>
            </a:ln>
            <a:effectLst>
              <a:outerShdw blurRad="71438" rotWithShape="0" algn="bl" dir="2580001" dist="19050">
                <a:srgbClr val="000000">
                  <a:alpha val="25000"/>
                </a:srgbClr>
              </a:outerShdw>
            </a:effectLst>
          </p:spPr>
        </p:pic>
      </p:grpSp>
      <p:sp>
        <p:nvSpPr>
          <p:cNvPr id="124" name="Google Shape;124;p17"/>
          <p:cNvSpPr txBox="1"/>
          <p:nvPr/>
        </p:nvSpPr>
        <p:spPr>
          <a:xfrm>
            <a:off x="764712" y="3150250"/>
            <a:ext cx="7614600" cy="1209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900">
                <a:solidFill>
                  <a:schemeClr val="dk1"/>
                </a:solidFill>
                <a:latin typeface="Montserrat"/>
                <a:ea typeface="Montserrat"/>
                <a:cs typeface="Montserrat"/>
                <a:sym typeface="Montserrat"/>
              </a:rPr>
              <a:t>Luce intelligente, senza sprechi.</a:t>
            </a:r>
            <a:endParaRPr sz="2900">
              <a:solidFill>
                <a:schemeClr val="dk1"/>
              </a:solidFill>
              <a:latin typeface="Montserrat"/>
              <a:ea typeface="Montserrat"/>
              <a:cs typeface="Montserrat"/>
              <a:sym typeface="Montserra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1"/>
                                        </p:tgtEl>
                                        <p:attrNameLst>
                                          <p:attrName>style.visibility</p:attrName>
                                        </p:attrNameLst>
                                      </p:cBhvr>
                                      <p:to>
                                        <p:strVal val="visible"/>
                                      </p:to>
                                    </p:set>
                                    <p:animEffect filter="fade" transition="in">
                                      <p:cBhvr>
                                        <p:cTn dur="100"/>
                                        <p:tgtEl>
                                          <p:spTgt spid="12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4"/>
                                        </p:tgtEl>
                                        <p:attrNameLst>
                                          <p:attrName>style.visibility</p:attrName>
                                        </p:attrNameLst>
                                      </p:cBhvr>
                                      <p:to>
                                        <p:strVal val="visible"/>
                                      </p:to>
                                    </p:set>
                                    <p:animEffect filter="fade" transition="in">
                                      <p:cBhvr>
                                        <p:cTn dur="500"/>
                                        <p:tgtEl>
                                          <p:spTgt spid="12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Tecnologie</a:t>
            </a:r>
            <a:endParaRPr b="1">
              <a:latin typeface="Montserrat"/>
              <a:ea typeface="Montserrat"/>
              <a:cs typeface="Montserrat"/>
              <a:sym typeface="Montserrat"/>
            </a:endParaRPr>
          </a:p>
        </p:txBody>
      </p:sp>
      <p:grpSp>
        <p:nvGrpSpPr>
          <p:cNvPr id="130" name="Google Shape;130;p18"/>
          <p:cNvGrpSpPr/>
          <p:nvPr/>
        </p:nvGrpSpPr>
        <p:grpSpPr>
          <a:xfrm>
            <a:off x="6431763" y="1206202"/>
            <a:ext cx="1589100" cy="1382382"/>
            <a:chOff x="6431763" y="1358602"/>
            <a:chExt cx="1589100" cy="1382382"/>
          </a:xfrm>
        </p:grpSpPr>
        <p:pic>
          <p:nvPicPr>
            <p:cNvPr id="131" name="Google Shape;131;p18"/>
            <p:cNvPicPr preferRelativeResize="0"/>
            <p:nvPr/>
          </p:nvPicPr>
          <p:blipFill>
            <a:blip r:embed="rId3">
              <a:alphaModFix/>
            </a:blip>
            <a:stretch>
              <a:fillRect/>
            </a:stretch>
          </p:blipFill>
          <p:spPr>
            <a:xfrm>
              <a:off x="6689063" y="1358602"/>
              <a:ext cx="1074499" cy="761462"/>
            </a:xfrm>
            <a:prstGeom prst="rect">
              <a:avLst/>
            </a:prstGeom>
            <a:noFill/>
            <a:ln>
              <a:noFill/>
            </a:ln>
          </p:spPr>
        </p:pic>
        <p:sp>
          <p:nvSpPr>
            <p:cNvPr id="132" name="Google Shape;132;p18"/>
            <p:cNvSpPr txBox="1"/>
            <p:nvPr/>
          </p:nvSpPr>
          <p:spPr>
            <a:xfrm>
              <a:off x="6431763" y="2246585"/>
              <a:ext cx="1589100" cy="49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solidFill>
                    <a:schemeClr val="dk1"/>
                  </a:solidFill>
                  <a:latin typeface="Montserrat"/>
                  <a:ea typeface="Montserrat"/>
                  <a:cs typeface="Montserrat"/>
                  <a:sym typeface="Montserrat"/>
                </a:rPr>
                <a:t>Intelligenza</a:t>
              </a:r>
              <a:endParaRPr sz="1500">
                <a:solidFill>
                  <a:schemeClr val="dk1"/>
                </a:solidFill>
                <a:latin typeface="Montserrat"/>
                <a:ea typeface="Montserrat"/>
                <a:cs typeface="Montserrat"/>
                <a:sym typeface="Montserrat"/>
              </a:endParaRPr>
            </a:p>
            <a:p>
              <a:pPr indent="0" lvl="0" marL="0" rtl="0" algn="ctr">
                <a:spcBef>
                  <a:spcPts val="0"/>
                </a:spcBef>
                <a:spcAft>
                  <a:spcPts val="0"/>
                </a:spcAft>
                <a:buNone/>
              </a:pPr>
              <a:r>
                <a:rPr lang="en" sz="1500">
                  <a:solidFill>
                    <a:schemeClr val="dk1"/>
                  </a:solidFill>
                  <a:latin typeface="Montserrat"/>
                  <a:ea typeface="Montserrat"/>
                  <a:cs typeface="Montserrat"/>
                  <a:sym typeface="Montserrat"/>
                </a:rPr>
                <a:t>artificiale</a:t>
              </a:r>
              <a:endParaRPr sz="1500">
                <a:solidFill>
                  <a:schemeClr val="dk1"/>
                </a:solidFill>
                <a:latin typeface="Montserrat"/>
                <a:ea typeface="Montserrat"/>
                <a:cs typeface="Montserrat"/>
                <a:sym typeface="Montserrat"/>
              </a:endParaRPr>
            </a:p>
          </p:txBody>
        </p:sp>
      </p:grpSp>
      <p:grpSp>
        <p:nvGrpSpPr>
          <p:cNvPr id="133" name="Google Shape;133;p18"/>
          <p:cNvGrpSpPr/>
          <p:nvPr/>
        </p:nvGrpSpPr>
        <p:grpSpPr>
          <a:xfrm>
            <a:off x="3777484" y="868770"/>
            <a:ext cx="1589100" cy="1719815"/>
            <a:chOff x="3777484" y="1021170"/>
            <a:chExt cx="1589100" cy="1719815"/>
          </a:xfrm>
        </p:grpSpPr>
        <p:pic>
          <p:nvPicPr>
            <p:cNvPr id="134" name="Google Shape;134;p18"/>
            <p:cNvPicPr preferRelativeResize="0"/>
            <p:nvPr/>
          </p:nvPicPr>
          <p:blipFill>
            <a:blip r:embed="rId4">
              <a:alphaModFix/>
            </a:blip>
            <a:stretch>
              <a:fillRect/>
            </a:stretch>
          </p:blipFill>
          <p:spPr>
            <a:xfrm>
              <a:off x="3851981" y="1021170"/>
              <a:ext cx="1440108" cy="1488893"/>
            </a:xfrm>
            <a:prstGeom prst="rect">
              <a:avLst/>
            </a:prstGeom>
            <a:noFill/>
            <a:ln>
              <a:noFill/>
            </a:ln>
          </p:spPr>
        </p:pic>
        <p:sp>
          <p:nvSpPr>
            <p:cNvPr id="135" name="Google Shape;135;p18"/>
            <p:cNvSpPr txBox="1"/>
            <p:nvPr/>
          </p:nvSpPr>
          <p:spPr>
            <a:xfrm>
              <a:off x="3777484" y="2246585"/>
              <a:ext cx="1589100" cy="49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solidFill>
                    <a:schemeClr val="dk1"/>
                  </a:solidFill>
                  <a:latin typeface="Montserrat"/>
                  <a:ea typeface="Montserrat"/>
                  <a:cs typeface="Montserrat"/>
                  <a:sym typeface="Montserrat"/>
                </a:rPr>
                <a:t>Automazione</a:t>
              </a:r>
              <a:endParaRPr sz="1500">
                <a:latin typeface="Montserrat"/>
                <a:ea typeface="Montserrat"/>
                <a:cs typeface="Montserrat"/>
                <a:sym typeface="Montserrat"/>
              </a:endParaRPr>
            </a:p>
          </p:txBody>
        </p:sp>
      </p:grpSp>
      <p:grpSp>
        <p:nvGrpSpPr>
          <p:cNvPr id="136" name="Google Shape;136;p18"/>
          <p:cNvGrpSpPr/>
          <p:nvPr/>
        </p:nvGrpSpPr>
        <p:grpSpPr>
          <a:xfrm>
            <a:off x="1118960" y="1180125"/>
            <a:ext cx="1589100" cy="1408460"/>
            <a:chOff x="1118960" y="1180125"/>
            <a:chExt cx="1589100" cy="1408460"/>
          </a:xfrm>
        </p:grpSpPr>
        <p:pic>
          <p:nvPicPr>
            <p:cNvPr id="137" name="Google Shape;137;p18"/>
            <p:cNvPicPr preferRelativeResize="0"/>
            <p:nvPr/>
          </p:nvPicPr>
          <p:blipFill>
            <a:blip r:embed="rId5">
              <a:alphaModFix/>
            </a:blip>
            <a:stretch>
              <a:fillRect/>
            </a:stretch>
          </p:blipFill>
          <p:spPr>
            <a:xfrm>
              <a:off x="1472770" y="1180125"/>
              <a:ext cx="881480" cy="911341"/>
            </a:xfrm>
            <a:prstGeom prst="rect">
              <a:avLst/>
            </a:prstGeom>
            <a:noFill/>
            <a:ln>
              <a:noFill/>
            </a:ln>
          </p:spPr>
        </p:pic>
        <p:sp>
          <p:nvSpPr>
            <p:cNvPr id="138" name="Google Shape;138;p18"/>
            <p:cNvSpPr txBox="1"/>
            <p:nvPr/>
          </p:nvSpPr>
          <p:spPr>
            <a:xfrm>
              <a:off x="1118960" y="2094185"/>
              <a:ext cx="1589100" cy="49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solidFill>
                    <a:schemeClr val="dk1"/>
                  </a:solidFill>
                  <a:latin typeface="Montserrat"/>
                  <a:ea typeface="Montserrat"/>
                  <a:cs typeface="Montserrat"/>
                  <a:sym typeface="Montserrat"/>
                </a:rPr>
                <a:t>Elettronica</a:t>
              </a:r>
              <a:endParaRPr sz="1500">
                <a:latin typeface="Montserrat"/>
                <a:ea typeface="Montserrat"/>
                <a:cs typeface="Montserrat"/>
                <a:sym typeface="Montserrat"/>
              </a:endParaRPr>
            </a:p>
          </p:txBody>
        </p:sp>
      </p:grpSp>
      <p:grpSp>
        <p:nvGrpSpPr>
          <p:cNvPr id="139" name="Google Shape;139;p18"/>
          <p:cNvGrpSpPr/>
          <p:nvPr/>
        </p:nvGrpSpPr>
        <p:grpSpPr>
          <a:xfrm>
            <a:off x="691912" y="2425800"/>
            <a:ext cx="2443200" cy="2290575"/>
            <a:chOff x="691912" y="2425800"/>
            <a:chExt cx="2443200" cy="2290575"/>
          </a:xfrm>
        </p:grpSpPr>
        <p:pic>
          <p:nvPicPr>
            <p:cNvPr id="140" name="Google Shape;140;p18"/>
            <p:cNvPicPr preferRelativeResize="0"/>
            <p:nvPr/>
          </p:nvPicPr>
          <p:blipFill>
            <a:blip r:embed="rId6">
              <a:alphaModFix/>
            </a:blip>
            <a:stretch>
              <a:fillRect/>
            </a:stretch>
          </p:blipFill>
          <p:spPr>
            <a:xfrm>
              <a:off x="768222" y="2425800"/>
              <a:ext cx="2290575" cy="2290575"/>
            </a:xfrm>
            <a:prstGeom prst="rect">
              <a:avLst/>
            </a:prstGeom>
            <a:noFill/>
            <a:ln>
              <a:noFill/>
            </a:ln>
          </p:spPr>
        </p:pic>
        <p:sp>
          <p:nvSpPr>
            <p:cNvPr id="141" name="Google Shape;141;p18"/>
            <p:cNvSpPr txBox="1"/>
            <p:nvPr/>
          </p:nvSpPr>
          <p:spPr>
            <a:xfrm>
              <a:off x="691912" y="4149325"/>
              <a:ext cx="2443200" cy="49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solidFill>
                    <a:schemeClr val="dk1"/>
                  </a:solidFill>
                  <a:latin typeface="Montserrat"/>
                  <a:ea typeface="Montserrat"/>
                  <a:cs typeface="Montserrat"/>
                  <a:sym typeface="Montserrat"/>
                </a:rPr>
                <a:t>Power-over-ethernet</a:t>
              </a:r>
              <a:endParaRPr sz="1500">
                <a:latin typeface="Montserrat"/>
                <a:ea typeface="Montserrat"/>
                <a:cs typeface="Montserrat"/>
                <a:sym typeface="Montserrat"/>
              </a:endParaRPr>
            </a:p>
          </p:txBody>
        </p:sp>
      </p:grpSp>
      <p:grpSp>
        <p:nvGrpSpPr>
          <p:cNvPr id="142" name="Google Shape;142;p18"/>
          <p:cNvGrpSpPr/>
          <p:nvPr/>
        </p:nvGrpSpPr>
        <p:grpSpPr>
          <a:xfrm>
            <a:off x="6080925" y="2680499"/>
            <a:ext cx="2519525" cy="1963226"/>
            <a:chOff x="6080925" y="2680499"/>
            <a:chExt cx="2519525" cy="1963226"/>
          </a:xfrm>
        </p:grpSpPr>
        <p:pic>
          <p:nvPicPr>
            <p:cNvPr id="143" name="Google Shape;143;p18"/>
            <p:cNvPicPr preferRelativeResize="0"/>
            <p:nvPr/>
          </p:nvPicPr>
          <p:blipFill>
            <a:blip r:embed="rId7">
              <a:alphaModFix/>
            </a:blip>
            <a:stretch>
              <a:fillRect/>
            </a:stretch>
          </p:blipFill>
          <p:spPr>
            <a:xfrm>
              <a:off x="6080925" y="2680499"/>
              <a:ext cx="2443176" cy="1628776"/>
            </a:xfrm>
            <a:prstGeom prst="rect">
              <a:avLst/>
            </a:prstGeom>
            <a:noFill/>
            <a:ln>
              <a:noFill/>
            </a:ln>
          </p:spPr>
        </p:pic>
        <p:sp>
          <p:nvSpPr>
            <p:cNvPr id="144" name="Google Shape;144;p18"/>
            <p:cNvSpPr txBox="1"/>
            <p:nvPr/>
          </p:nvSpPr>
          <p:spPr>
            <a:xfrm>
              <a:off x="6157250" y="4149325"/>
              <a:ext cx="2443200" cy="49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solidFill>
                    <a:schemeClr val="dk1"/>
                  </a:solidFill>
                  <a:latin typeface="Montserrat"/>
                  <a:ea typeface="Montserrat"/>
                  <a:cs typeface="Montserrat"/>
                  <a:sym typeface="Montserrat"/>
                </a:rPr>
                <a:t>Telecamere a infrarossi</a:t>
              </a:r>
              <a:endParaRPr sz="1500">
                <a:latin typeface="Montserrat"/>
                <a:ea typeface="Montserrat"/>
                <a:cs typeface="Montserrat"/>
                <a:sym typeface="Montserrat"/>
              </a:endParaRPr>
            </a:p>
          </p:txBody>
        </p:sp>
      </p:grpSp>
      <p:grpSp>
        <p:nvGrpSpPr>
          <p:cNvPr id="145" name="Google Shape;145;p18"/>
          <p:cNvGrpSpPr/>
          <p:nvPr/>
        </p:nvGrpSpPr>
        <p:grpSpPr>
          <a:xfrm>
            <a:off x="5721801" y="101460"/>
            <a:ext cx="3314100" cy="1036406"/>
            <a:chOff x="5721801" y="101460"/>
            <a:chExt cx="3314100" cy="1036406"/>
          </a:xfrm>
        </p:grpSpPr>
        <p:sp>
          <p:nvSpPr>
            <p:cNvPr id="146" name="Google Shape;146;p18"/>
            <p:cNvSpPr txBox="1"/>
            <p:nvPr/>
          </p:nvSpPr>
          <p:spPr>
            <a:xfrm>
              <a:off x="5721801" y="255610"/>
              <a:ext cx="3314100" cy="325500"/>
            </a:xfrm>
            <a:prstGeom prst="rect">
              <a:avLst/>
            </a:prstGeom>
            <a:noFill/>
            <a:ln>
              <a:noFill/>
            </a:ln>
            <a:effectLst>
              <a:outerShdw blurRad="57150" rotWithShape="0" algn="bl" dir="5400000" dist="9525">
                <a:srgbClr val="000000">
                  <a:alpha val="50000"/>
                </a:srgbClr>
              </a:outerShdw>
              <a:reflection blurRad="0" dir="5400000" dist="190500" endA="0" fadeDir="5400012" kx="0" rotWithShape="0" algn="bl" stA="48000" stPos="0" sy="-100000" ky="0"/>
            </a:effectLst>
          </p:spPr>
          <p:txBody>
            <a:bodyPr anchorCtr="0" anchor="t" bIns="91425" lIns="91425" spcFirstLastPara="1" rIns="91425" wrap="square" tIns="91425">
              <a:noAutofit/>
            </a:bodyPr>
            <a:lstStyle/>
            <a:p>
              <a:pPr indent="0" lvl="0" marL="0" rtl="0" algn="ctr">
                <a:spcBef>
                  <a:spcPts val="0"/>
                </a:spcBef>
                <a:spcAft>
                  <a:spcPts val="0"/>
                </a:spcAft>
                <a:buNone/>
              </a:pPr>
              <a:r>
                <a:rPr lang="en" sz="2500">
                  <a:solidFill>
                    <a:srgbClr val="FFFFFF"/>
                  </a:solidFill>
                </a:rPr>
                <a:t>S    H               N    E</a:t>
              </a:r>
              <a:endParaRPr sz="2500">
                <a:solidFill>
                  <a:srgbClr val="FFFFFF"/>
                </a:solidFill>
              </a:endParaRPr>
            </a:p>
          </p:txBody>
        </p:sp>
        <p:pic>
          <p:nvPicPr>
            <p:cNvPr id="147" name="Google Shape;147;p18"/>
            <p:cNvPicPr preferRelativeResize="0"/>
            <p:nvPr/>
          </p:nvPicPr>
          <p:blipFill>
            <a:blip r:embed="rId8">
              <a:alphaModFix/>
            </a:blip>
            <a:stretch>
              <a:fillRect/>
            </a:stretch>
          </p:blipFill>
          <p:spPr>
            <a:xfrm>
              <a:off x="6908888" y="101460"/>
              <a:ext cx="939920" cy="1036406"/>
            </a:xfrm>
            <a:prstGeom prst="rect">
              <a:avLst/>
            </a:prstGeom>
            <a:noFill/>
            <a:ln>
              <a:noFill/>
            </a:ln>
            <a:effectLst>
              <a:outerShdw blurRad="71438" rotWithShape="0" algn="bl" dir="2580001" dist="28575">
                <a:srgbClr val="000000">
                  <a:alpha val="25000"/>
                </a:srgbClr>
              </a:outerShdw>
            </a:effectLst>
          </p:spPr>
        </p:pic>
      </p:grpSp>
      <p:grpSp>
        <p:nvGrpSpPr>
          <p:cNvPr id="148" name="Google Shape;148;p18"/>
          <p:cNvGrpSpPr/>
          <p:nvPr/>
        </p:nvGrpSpPr>
        <p:grpSpPr>
          <a:xfrm>
            <a:off x="3386425" y="2477551"/>
            <a:ext cx="2443200" cy="2166174"/>
            <a:chOff x="3386425" y="2477551"/>
            <a:chExt cx="2443200" cy="2166174"/>
          </a:xfrm>
        </p:grpSpPr>
        <p:sp>
          <p:nvSpPr>
            <p:cNvPr id="149" name="Google Shape;149;p18"/>
            <p:cNvSpPr txBox="1"/>
            <p:nvPr/>
          </p:nvSpPr>
          <p:spPr>
            <a:xfrm>
              <a:off x="3386425" y="4149325"/>
              <a:ext cx="2443200" cy="49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solidFill>
                    <a:schemeClr val="dk1"/>
                  </a:solidFill>
                  <a:latin typeface="Montserrat"/>
                  <a:ea typeface="Montserrat"/>
                  <a:cs typeface="Montserrat"/>
                  <a:sym typeface="Montserrat"/>
                </a:rPr>
                <a:t>Sensori fotosensibili</a:t>
              </a:r>
              <a:endParaRPr sz="1500">
                <a:latin typeface="Montserrat"/>
                <a:ea typeface="Montserrat"/>
                <a:cs typeface="Montserrat"/>
                <a:sym typeface="Montserrat"/>
              </a:endParaRPr>
            </a:p>
          </p:txBody>
        </p:sp>
        <p:pic>
          <p:nvPicPr>
            <p:cNvPr id="150" name="Google Shape;150;p18"/>
            <p:cNvPicPr preferRelativeResize="0"/>
            <p:nvPr/>
          </p:nvPicPr>
          <p:blipFill>
            <a:blip r:embed="rId9">
              <a:alphaModFix/>
            </a:blip>
            <a:stretch>
              <a:fillRect/>
            </a:stretch>
          </p:blipFill>
          <p:spPr>
            <a:xfrm>
              <a:off x="3707325" y="2477551"/>
              <a:ext cx="1801369" cy="1801369"/>
            </a:xfrm>
            <a:prstGeom prst="rect">
              <a:avLst/>
            </a:prstGeom>
            <a:noFill/>
            <a:ln>
              <a:noFill/>
            </a:ln>
          </p:spPr>
        </p:pic>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6"/>
                                        </p:tgtEl>
                                        <p:attrNameLst>
                                          <p:attrName>style.visibility</p:attrName>
                                        </p:attrNameLst>
                                      </p:cBhvr>
                                      <p:to>
                                        <p:strVal val="visible"/>
                                      </p:to>
                                    </p:set>
                                    <p:animEffect filter="fade" transition="in">
                                      <p:cBhvr>
                                        <p:cTn dur="400"/>
                                        <p:tgtEl>
                                          <p:spTgt spid="13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9"/>
                                        </p:tgtEl>
                                        <p:attrNameLst>
                                          <p:attrName>style.visibility</p:attrName>
                                        </p:attrNameLst>
                                      </p:cBhvr>
                                      <p:to>
                                        <p:strVal val="visible"/>
                                      </p:to>
                                    </p:set>
                                    <p:animEffect filter="fade" transition="in">
                                      <p:cBhvr>
                                        <p:cTn dur="400"/>
                                        <p:tgtEl>
                                          <p:spTgt spid="13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3"/>
                                        </p:tgtEl>
                                        <p:attrNameLst>
                                          <p:attrName>style.visibility</p:attrName>
                                        </p:attrNameLst>
                                      </p:cBhvr>
                                      <p:to>
                                        <p:strVal val="visible"/>
                                      </p:to>
                                    </p:set>
                                    <p:animEffect filter="fade" transition="in">
                                      <p:cBhvr>
                                        <p:cTn dur="400"/>
                                        <p:tgtEl>
                                          <p:spTgt spid="13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8"/>
                                        </p:tgtEl>
                                        <p:attrNameLst>
                                          <p:attrName>style.visibility</p:attrName>
                                        </p:attrNameLst>
                                      </p:cBhvr>
                                      <p:to>
                                        <p:strVal val="visible"/>
                                      </p:to>
                                    </p:set>
                                    <p:animEffect filter="fade" transition="in">
                                      <p:cBhvr>
                                        <p:cTn dur="400"/>
                                        <p:tgtEl>
                                          <p:spTgt spid="14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0"/>
                                        </p:tgtEl>
                                        <p:attrNameLst>
                                          <p:attrName>style.visibility</p:attrName>
                                        </p:attrNameLst>
                                      </p:cBhvr>
                                      <p:to>
                                        <p:strVal val="visible"/>
                                      </p:to>
                                    </p:set>
                                    <p:animEffect filter="fade" transition="in">
                                      <p:cBhvr>
                                        <p:cTn dur="400"/>
                                        <p:tgtEl>
                                          <p:spTgt spid="13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2"/>
                                        </p:tgtEl>
                                        <p:attrNameLst>
                                          <p:attrName>style.visibility</p:attrName>
                                        </p:attrNameLst>
                                      </p:cBhvr>
                                      <p:to>
                                        <p:strVal val="visible"/>
                                      </p:to>
                                    </p:set>
                                    <p:animEffect filter="fade" transition="in">
                                      <p:cBhvr>
                                        <p:cTn dur="400"/>
                                        <p:tgtEl>
                                          <p:spTgt spid="14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Funzionamento</a:t>
            </a:r>
            <a:endParaRPr b="1">
              <a:latin typeface="Montserrat"/>
              <a:ea typeface="Montserrat"/>
              <a:cs typeface="Montserrat"/>
              <a:sym typeface="Montserrat"/>
            </a:endParaRPr>
          </a:p>
        </p:txBody>
      </p:sp>
      <p:grpSp>
        <p:nvGrpSpPr>
          <p:cNvPr id="156" name="Google Shape;156;p19"/>
          <p:cNvGrpSpPr/>
          <p:nvPr/>
        </p:nvGrpSpPr>
        <p:grpSpPr>
          <a:xfrm>
            <a:off x="5721801" y="101460"/>
            <a:ext cx="3314100" cy="1036406"/>
            <a:chOff x="5721801" y="101460"/>
            <a:chExt cx="3314100" cy="1036406"/>
          </a:xfrm>
        </p:grpSpPr>
        <p:sp>
          <p:nvSpPr>
            <p:cNvPr id="157" name="Google Shape;157;p19"/>
            <p:cNvSpPr txBox="1"/>
            <p:nvPr/>
          </p:nvSpPr>
          <p:spPr>
            <a:xfrm>
              <a:off x="5721801" y="255610"/>
              <a:ext cx="3314100" cy="325500"/>
            </a:xfrm>
            <a:prstGeom prst="rect">
              <a:avLst/>
            </a:prstGeom>
            <a:noFill/>
            <a:ln>
              <a:noFill/>
            </a:ln>
            <a:effectLst>
              <a:outerShdw blurRad="57150" rotWithShape="0" algn="bl" dir="5400000" dist="9525">
                <a:srgbClr val="000000">
                  <a:alpha val="50000"/>
                </a:srgbClr>
              </a:outerShdw>
              <a:reflection blurRad="0" dir="5400000" dist="190500" endA="0" fadeDir="5400012" kx="0" rotWithShape="0" algn="bl" stA="48000" stPos="0" sy="-100000" ky="0"/>
            </a:effectLst>
          </p:spPr>
          <p:txBody>
            <a:bodyPr anchorCtr="0" anchor="t" bIns="91425" lIns="91425" spcFirstLastPara="1" rIns="91425" wrap="square" tIns="91425">
              <a:noAutofit/>
            </a:bodyPr>
            <a:lstStyle/>
            <a:p>
              <a:pPr indent="0" lvl="0" marL="0" rtl="0" algn="ctr">
                <a:spcBef>
                  <a:spcPts val="0"/>
                </a:spcBef>
                <a:spcAft>
                  <a:spcPts val="0"/>
                </a:spcAft>
                <a:buNone/>
              </a:pPr>
              <a:r>
                <a:rPr lang="en" sz="2500">
                  <a:solidFill>
                    <a:srgbClr val="FFFFFF"/>
                  </a:solidFill>
                </a:rPr>
                <a:t>S    H               N    E</a:t>
              </a:r>
              <a:endParaRPr sz="2500">
                <a:solidFill>
                  <a:srgbClr val="FFFFFF"/>
                </a:solidFill>
              </a:endParaRPr>
            </a:p>
          </p:txBody>
        </p:sp>
        <p:pic>
          <p:nvPicPr>
            <p:cNvPr id="158" name="Google Shape;158;p19"/>
            <p:cNvPicPr preferRelativeResize="0"/>
            <p:nvPr/>
          </p:nvPicPr>
          <p:blipFill>
            <a:blip r:embed="rId3">
              <a:alphaModFix/>
            </a:blip>
            <a:stretch>
              <a:fillRect/>
            </a:stretch>
          </p:blipFill>
          <p:spPr>
            <a:xfrm>
              <a:off x="6908888" y="101460"/>
              <a:ext cx="939920" cy="1036406"/>
            </a:xfrm>
            <a:prstGeom prst="rect">
              <a:avLst/>
            </a:prstGeom>
            <a:noFill/>
            <a:ln>
              <a:noFill/>
            </a:ln>
            <a:effectLst>
              <a:outerShdw blurRad="71438" rotWithShape="0" algn="bl" dir="2580001" dist="28575">
                <a:srgbClr val="000000">
                  <a:alpha val="25000"/>
                </a:srgbClr>
              </a:outerShdw>
            </a:effectLst>
          </p:spPr>
        </p:pic>
      </p:grpSp>
      <p:pic>
        <p:nvPicPr>
          <p:cNvPr id="159" name="Google Shape;159;p19"/>
          <p:cNvPicPr preferRelativeResize="0"/>
          <p:nvPr/>
        </p:nvPicPr>
        <p:blipFill>
          <a:blip r:embed="rId4">
            <a:alphaModFix/>
          </a:blip>
          <a:stretch>
            <a:fillRect/>
          </a:stretch>
        </p:blipFill>
        <p:spPr>
          <a:xfrm>
            <a:off x="4912465" y="3052750"/>
            <a:ext cx="2902123" cy="1474199"/>
          </a:xfrm>
          <a:prstGeom prst="rect">
            <a:avLst/>
          </a:prstGeom>
          <a:noFill/>
          <a:ln>
            <a:noFill/>
          </a:ln>
        </p:spPr>
      </p:pic>
      <p:pic>
        <p:nvPicPr>
          <p:cNvPr id="160" name="Google Shape;160;p19"/>
          <p:cNvPicPr preferRelativeResize="0"/>
          <p:nvPr/>
        </p:nvPicPr>
        <p:blipFill>
          <a:blip r:embed="rId5">
            <a:alphaModFix/>
          </a:blip>
          <a:stretch>
            <a:fillRect/>
          </a:stretch>
        </p:blipFill>
        <p:spPr>
          <a:xfrm>
            <a:off x="1276772" y="1017727"/>
            <a:ext cx="1302165" cy="922794"/>
          </a:xfrm>
          <a:prstGeom prst="rect">
            <a:avLst/>
          </a:prstGeom>
          <a:noFill/>
          <a:ln>
            <a:noFill/>
          </a:ln>
        </p:spPr>
      </p:pic>
      <p:grpSp>
        <p:nvGrpSpPr>
          <p:cNvPr id="161" name="Google Shape;161;p19"/>
          <p:cNvGrpSpPr/>
          <p:nvPr/>
        </p:nvGrpSpPr>
        <p:grpSpPr>
          <a:xfrm>
            <a:off x="1214200" y="1463617"/>
            <a:ext cx="2319321" cy="1480408"/>
            <a:chOff x="1214200" y="1463617"/>
            <a:chExt cx="2319321" cy="1480408"/>
          </a:xfrm>
        </p:grpSpPr>
        <p:sp>
          <p:nvSpPr>
            <p:cNvPr id="162" name="Google Shape;162;p19"/>
            <p:cNvSpPr txBox="1"/>
            <p:nvPr/>
          </p:nvSpPr>
          <p:spPr>
            <a:xfrm>
              <a:off x="1214200" y="2331725"/>
              <a:ext cx="1686900" cy="612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chemeClr val="dk1"/>
                  </a:solidFill>
                  <a:latin typeface="Montserrat"/>
                  <a:ea typeface="Montserrat"/>
                  <a:cs typeface="Montserrat"/>
                  <a:sym typeface="Montserrat"/>
                </a:rPr>
                <a:t>Telecamere a infrarossi</a:t>
              </a:r>
              <a:endParaRPr sz="1300"/>
            </a:p>
          </p:txBody>
        </p:sp>
        <p:pic>
          <p:nvPicPr>
            <p:cNvPr id="163" name="Google Shape;163;p19"/>
            <p:cNvPicPr preferRelativeResize="0"/>
            <p:nvPr/>
          </p:nvPicPr>
          <p:blipFill>
            <a:blip r:embed="rId6">
              <a:alphaModFix/>
            </a:blip>
            <a:stretch>
              <a:fillRect/>
            </a:stretch>
          </p:blipFill>
          <p:spPr>
            <a:xfrm>
              <a:off x="1871305" y="1463617"/>
              <a:ext cx="1662216" cy="1108136"/>
            </a:xfrm>
            <a:prstGeom prst="rect">
              <a:avLst/>
            </a:prstGeom>
            <a:noFill/>
            <a:ln>
              <a:noFill/>
            </a:ln>
          </p:spPr>
        </p:pic>
      </p:grpSp>
      <p:pic>
        <p:nvPicPr>
          <p:cNvPr id="164" name="Google Shape;164;p19"/>
          <p:cNvPicPr preferRelativeResize="0"/>
          <p:nvPr/>
        </p:nvPicPr>
        <p:blipFill rotWithShape="1">
          <a:blip r:embed="rId7">
            <a:alphaModFix/>
          </a:blip>
          <a:srcRect b="0" l="0" r="0" t="0"/>
          <a:stretch/>
        </p:blipFill>
        <p:spPr>
          <a:xfrm rot="7955641">
            <a:off x="2971291" y="2412427"/>
            <a:ext cx="799936" cy="450889"/>
          </a:xfrm>
          <a:prstGeom prst="rect">
            <a:avLst/>
          </a:prstGeom>
          <a:noFill/>
          <a:ln>
            <a:noFill/>
          </a:ln>
        </p:spPr>
      </p:pic>
      <p:grpSp>
        <p:nvGrpSpPr>
          <p:cNvPr id="165" name="Google Shape;165;p19"/>
          <p:cNvGrpSpPr/>
          <p:nvPr/>
        </p:nvGrpSpPr>
        <p:grpSpPr>
          <a:xfrm>
            <a:off x="4700016" y="1400675"/>
            <a:ext cx="3392424" cy="1543345"/>
            <a:chOff x="4700016" y="1400675"/>
            <a:chExt cx="3392424" cy="1543345"/>
          </a:xfrm>
        </p:grpSpPr>
        <p:grpSp>
          <p:nvGrpSpPr>
            <p:cNvPr id="166" name="Google Shape;166;p19"/>
            <p:cNvGrpSpPr/>
            <p:nvPr/>
          </p:nvGrpSpPr>
          <p:grpSpPr>
            <a:xfrm>
              <a:off x="4700016" y="1957338"/>
              <a:ext cx="3392424" cy="986683"/>
              <a:chOff x="4700016" y="1957338"/>
              <a:chExt cx="3392424" cy="986683"/>
            </a:xfrm>
          </p:grpSpPr>
          <p:sp>
            <p:nvSpPr>
              <p:cNvPr id="167" name="Google Shape;167;p19"/>
              <p:cNvSpPr txBox="1"/>
              <p:nvPr/>
            </p:nvSpPr>
            <p:spPr>
              <a:xfrm>
                <a:off x="5269875" y="2331720"/>
                <a:ext cx="2187300" cy="612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700">
                    <a:solidFill>
                      <a:schemeClr val="dk1"/>
                    </a:solidFill>
                    <a:latin typeface="Montserrat"/>
                    <a:ea typeface="Montserrat"/>
                    <a:cs typeface="Montserrat"/>
                    <a:sym typeface="Montserrat"/>
                  </a:rPr>
                  <a:t>Luci accese</a:t>
                </a:r>
                <a:endParaRPr sz="1700"/>
              </a:p>
            </p:txBody>
          </p:sp>
          <p:grpSp>
            <p:nvGrpSpPr>
              <p:cNvPr id="168" name="Google Shape;168;p19"/>
              <p:cNvGrpSpPr/>
              <p:nvPr/>
            </p:nvGrpSpPr>
            <p:grpSpPr>
              <a:xfrm>
                <a:off x="4700016" y="1957338"/>
                <a:ext cx="3392424" cy="428338"/>
                <a:chOff x="4700016" y="1957338"/>
                <a:chExt cx="3392424" cy="428338"/>
              </a:xfrm>
            </p:grpSpPr>
            <p:pic>
              <p:nvPicPr>
                <p:cNvPr id="169" name="Google Shape;169;p19"/>
                <p:cNvPicPr preferRelativeResize="0"/>
                <p:nvPr/>
              </p:nvPicPr>
              <p:blipFill>
                <a:blip r:embed="rId8">
                  <a:alphaModFix/>
                </a:blip>
                <a:stretch>
                  <a:fillRect/>
                </a:stretch>
              </p:blipFill>
              <p:spPr>
                <a:xfrm>
                  <a:off x="4700016" y="1957338"/>
                  <a:ext cx="1527048" cy="428338"/>
                </a:xfrm>
                <a:prstGeom prst="rect">
                  <a:avLst/>
                </a:prstGeom>
                <a:noFill/>
                <a:ln>
                  <a:noFill/>
                </a:ln>
              </p:spPr>
            </p:pic>
            <p:pic>
              <p:nvPicPr>
                <p:cNvPr id="170" name="Google Shape;170;p19"/>
                <p:cNvPicPr preferRelativeResize="0"/>
                <p:nvPr/>
              </p:nvPicPr>
              <p:blipFill>
                <a:blip r:embed="rId8">
                  <a:alphaModFix/>
                </a:blip>
                <a:stretch>
                  <a:fillRect/>
                </a:stretch>
              </p:blipFill>
              <p:spPr>
                <a:xfrm>
                  <a:off x="6565392" y="1957338"/>
                  <a:ext cx="1527048" cy="428338"/>
                </a:xfrm>
                <a:prstGeom prst="rect">
                  <a:avLst/>
                </a:prstGeom>
                <a:noFill/>
                <a:ln>
                  <a:noFill/>
                </a:ln>
              </p:spPr>
            </p:pic>
          </p:grpSp>
        </p:grpSp>
        <p:grpSp>
          <p:nvGrpSpPr>
            <p:cNvPr id="171" name="Google Shape;171;p19"/>
            <p:cNvGrpSpPr/>
            <p:nvPr/>
          </p:nvGrpSpPr>
          <p:grpSpPr>
            <a:xfrm>
              <a:off x="4702548" y="1400675"/>
              <a:ext cx="3275851" cy="548092"/>
              <a:chOff x="4702548" y="1400675"/>
              <a:chExt cx="3275851" cy="548092"/>
            </a:xfrm>
          </p:grpSpPr>
          <p:pic>
            <p:nvPicPr>
              <p:cNvPr id="172" name="Google Shape;172;p19"/>
              <p:cNvPicPr preferRelativeResize="0"/>
              <p:nvPr/>
            </p:nvPicPr>
            <p:blipFill>
              <a:blip r:embed="rId9">
                <a:alphaModFix/>
              </a:blip>
              <a:stretch>
                <a:fillRect/>
              </a:stretch>
            </p:blipFill>
            <p:spPr>
              <a:xfrm>
                <a:off x="4702548" y="1400675"/>
                <a:ext cx="1408176" cy="548092"/>
              </a:xfrm>
              <a:prstGeom prst="rect">
                <a:avLst/>
              </a:prstGeom>
              <a:noFill/>
              <a:ln>
                <a:noFill/>
              </a:ln>
            </p:spPr>
          </p:pic>
          <p:pic>
            <p:nvPicPr>
              <p:cNvPr id="173" name="Google Shape;173;p19"/>
              <p:cNvPicPr preferRelativeResize="0"/>
              <p:nvPr/>
            </p:nvPicPr>
            <p:blipFill>
              <a:blip r:embed="rId9">
                <a:alphaModFix/>
              </a:blip>
              <a:stretch>
                <a:fillRect/>
              </a:stretch>
            </p:blipFill>
            <p:spPr>
              <a:xfrm>
                <a:off x="6570223" y="1400675"/>
                <a:ext cx="1408176" cy="548092"/>
              </a:xfrm>
              <a:prstGeom prst="rect">
                <a:avLst/>
              </a:prstGeom>
              <a:noFill/>
              <a:ln>
                <a:noFill/>
              </a:ln>
            </p:spPr>
          </p:pic>
        </p:grpSp>
      </p:grpSp>
      <p:grpSp>
        <p:nvGrpSpPr>
          <p:cNvPr id="174" name="Google Shape;174;p19"/>
          <p:cNvGrpSpPr/>
          <p:nvPr/>
        </p:nvGrpSpPr>
        <p:grpSpPr>
          <a:xfrm>
            <a:off x="7976635" y="2529737"/>
            <a:ext cx="1023975" cy="1690488"/>
            <a:chOff x="7976635" y="2529737"/>
            <a:chExt cx="1023975" cy="1690488"/>
          </a:xfrm>
        </p:grpSpPr>
        <p:pic>
          <p:nvPicPr>
            <p:cNvPr id="175" name="Google Shape;175;p19"/>
            <p:cNvPicPr preferRelativeResize="0"/>
            <p:nvPr/>
          </p:nvPicPr>
          <p:blipFill>
            <a:blip r:embed="rId10">
              <a:alphaModFix/>
            </a:blip>
            <a:stretch>
              <a:fillRect/>
            </a:stretch>
          </p:blipFill>
          <p:spPr>
            <a:xfrm>
              <a:off x="8080248" y="3403475"/>
              <a:ext cx="816750" cy="816750"/>
            </a:xfrm>
            <a:prstGeom prst="rect">
              <a:avLst/>
            </a:prstGeom>
            <a:noFill/>
            <a:ln>
              <a:noFill/>
            </a:ln>
          </p:spPr>
        </p:pic>
        <p:pic>
          <p:nvPicPr>
            <p:cNvPr id="176" name="Google Shape;176;p19"/>
            <p:cNvPicPr preferRelativeResize="0"/>
            <p:nvPr/>
          </p:nvPicPr>
          <p:blipFill>
            <a:blip r:embed="rId11">
              <a:alphaModFix/>
            </a:blip>
            <a:stretch>
              <a:fillRect/>
            </a:stretch>
          </p:blipFill>
          <p:spPr>
            <a:xfrm>
              <a:off x="7976635" y="2529737"/>
              <a:ext cx="1023975" cy="1023975"/>
            </a:xfrm>
            <a:prstGeom prst="rect">
              <a:avLst/>
            </a:prstGeom>
            <a:noFill/>
            <a:ln>
              <a:noFill/>
            </a:ln>
          </p:spPr>
        </p:pic>
      </p:grpSp>
      <p:pic>
        <p:nvPicPr>
          <p:cNvPr id="177" name="Google Shape;177;p19"/>
          <p:cNvPicPr preferRelativeResize="0"/>
          <p:nvPr/>
        </p:nvPicPr>
        <p:blipFill>
          <a:blip r:embed="rId12">
            <a:alphaModFix/>
          </a:blip>
          <a:stretch>
            <a:fillRect/>
          </a:stretch>
        </p:blipFill>
        <p:spPr>
          <a:xfrm>
            <a:off x="8122863" y="1408176"/>
            <a:ext cx="731521" cy="73152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1"/>
                                        </p:tgtEl>
                                        <p:attrNameLst>
                                          <p:attrName>style.visibility</p:attrName>
                                        </p:attrNameLst>
                                      </p:cBhvr>
                                      <p:to>
                                        <p:strVal val="visible"/>
                                      </p:to>
                                    </p:set>
                                    <p:animEffect filter="fade" transition="in">
                                      <p:cBhvr>
                                        <p:cTn dur="400"/>
                                        <p:tgtEl>
                                          <p:spTgt spid="16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0"/>
                                        </p:tgtEl>
                                        <p:attrNameLst>
                                          <p:attrName>style.visibility</p:attrName>
                                        </p:attrNameLst>
                                      </p:cBhvr>
                                      <p:to>
                                        <p:strVal val="visible"/>
                                      </p:to>
                                    </p:set>
                                    <p:animEffect filter="fade" transition="in">
                                      <p:cBhvr>
                                        <p:cTn dur="400"/>
                                        <p:tgtEl>
                                          <p:spTgt spid="16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9"/>
                                        </p:tgtEl>
                                        <p:attrNameLst>
                                          <p:attrName>style.visibility</p:attrName>
                                        </p:attrNameLst>
                                      </p:cBhvr>
                                      <p:to>
                                        <p:strVal val="visible"/>
                                      </p:to>
                                    </p:set>
                                    <p:animEffect filter="fade" transition="in">
                                      <p:cBhvr>
                                        <p:cTn dur="400"/>
                                        <p:tgtEl>
                                          <p:spTgt spid="15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4"/>
                                        </p:tgtEl>
                                        <p:attrNameLst>
                                          <p:attrName>style.visibility</p:attrName>
                                        </p:attrNameLst>
                                      </p:cBhvr>
                                      <p:to>
                                        <p:strVal val="visible"/>
                                      </p:to>
                                    </p:set>
                                    <p:animEffect filter="fade" transition="in">
                                      <p:cBhvr>
                                        <p:cTn dur="400"/>
                                        <p:tgtEl>
                                          <p:spTgt spid="16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5"/>
                                        </p:tgtEl>
                                        <p:attrNameLst>
                                          <p:attrName>style.visibility</p:attrName>
                                        </p:attrNameLst>
                                      </p:cBhvr>
                                      <p:to>
                                        <p:strVal val="visible"/>
                                      </p:to>
                                    </p:set>
                                    <p:animEffect filter="fade" transition="in">
                                      <p:cBhvr>
                                        <p:cTn dur="300"/>
                                        <p:tgtEl>
                                          <p:spTgt spid="16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4"/>
                                        </p:tgtEl>
                                        <p:attrNameLst>
                                          <p:attrName>style.visibility</p:attrName>
                                        </p:attrNameLst>
                                      </p:cBhvr>
                                      <p:to>
                                        <p:strVal val="visible"/>
                                      </p:to>
                                    </p:set>
                                    <p:animEffect filter="fade" transition="in">
                                      <p:cBhvr>
                                        <p:cTn dur="300"/>
                                        <p:tgtEl>
                                          <p:spTgt spid="17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7"/>
                                        </p:tgtEl>
                                        <p:attrNameLst>
                                          <p:attrName>style.visibility</p:attrName>
                                        </p:attrNameLst>
                                      </p:cBhvr>
                                      <p:to>
                                        <p:strVal val="visible"/>
                                      </p:to>
                                    </p:set>
                                    <p:animEffect filter="fade" transition="in">
                                      <p:cBhvr>
                                        <p:cTn dur="300"/>
                                        <p:tgtEl>
                                          <p:spTgt spid="17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Funzionamento</a:t>
            </a:r>
            <a:endParaRPr b="1">
              <a:latin typeface="Montserrat"/>
              <a:ea typeface="Montserrat"/>
              <a:cs typeface="Montserrat"/>
              <a:sym typeface="Montserrat"/>
            </a:endParaRPr>
          </a:p>
        </p:txBody>
      </p:sp>
      <p:pic>
        <p:nvPicPr>
          <p:cNvPr id="183" name="Google Shape;183;p20"/>
          <p:cNvPicPr preferRelativeResize="0"/>
          <p:nvPr/>
        </p:nvPicPr>
        <p:blipFill>
          <a:blip r:embed="rId3">
            <a:alphaModFix/>
          </a:blip>
          <a:stretch>
            <a:fillRect/>
          </a:stretch>
        </p:blipFill>
        <p:spPr>
          <a:xfrm>
            <a:off x="1276772" y="1017727"/>
            <a:ext cx="1302165" cy="922794"/>
          </a:xfrm>
          <a:prstGeom prst="rect">
            <a:avLst/>
          </a:prstGeom>
          <a:noFill/>
          <a:ln>
            <a:noFill/>
          </a:ln>
        </p:spPr>
      </p:pic>
      <p:pic>
        <p:nvPicPr>
          <p:cNvPr id="184" name="Google Shape;184;p20"/>
          <p:cNvPicPr preferRelativeResize="0"/>
          <p:nvPr/>
        </p:nvPicPr>
        <p:blipFill>
          <a:blip r:embed="rId4">
            <a:alphaModFix/>
          </a:blip>
          <a:stretch>
            <a:fillRect/>
          </a:stretch>
        </p:blipFill>
        <p:spPr>
          <a:xfrm>
            <a:off x="1871305" y="1463617"/>
            <a:ext cx="1662216" cy="1108136"/>
          </a:xfrm>
          <a:prstGeom prst="rect">
            <a:avLst/>
          </a:prstGeom>
          <a:noFill/>
          <a:ln>
            <a:noFill/>
          </a:ln>
        </p:spPr>
      </p:pic>
      <p:grpSp>
        <p:nvGrpSpPr>
          <p:cNvPr id="185" name="Google Shape;185;p20"/>
          <p:cNvGrpSpPr/>
          <p:nvPr/>
        </p:nvGrpSpPr>
        <p:grpSpPr>
          <a:xfrm>
            <a:off x="5721801" y="101460"/>
            <a:ext cx="3314100" cy="1036406"/>
            <a:chOff x="5721801" y="101460"/>
            <a:chExt cx="3314100" cy="1036406"/>
          </a:xfrm>
        </p:grpSpPr>
        <p:sp>
          <p:nvSpPr>
            <p:cNvPr id="186" name="Google Shape;186;p20"/>
            <p:cNvSpPr txBox="1"/>
            <p:nvPr/>
          </p:nvSpPr>
          <p:spPr>
            <a:xfrm>
              <a:off x="5721801" y="255610"/>
              <a:ext cx="3314100" cy="325500"/>
            </a:xfrm>
            <a:prstGeom prst="rect">
              <a:avLst/>
            </a:prstGeom>
            <a:noFill/>
            <a:ln>
              <a:noFill/>
            </a:ln>
            <a:effectLst>
              <a:outerShdw blurRad="57150" rotWithShape="0" algn="bl" dir="5400000" dist="9525">
                <a:srgbClr val="000000">
                  <a:alpha val="50000"/>
                </a:srgbClr>
              </a:outerShdw>
              <a:reflection blurRad="0" dir="5400000" dist="190500" endA="0" fadeDir="5400012" kx="0" rotWithShape="0" algn="bl" stA="48000" stPos="0" sy="-100000" ky="0"/>
            </a:effectLst>
          </p:spPr>
          <p:txBody>
            <a:bodyPr anchorCtr="0" anchor="t" bIns="91425" lIns="91425" spcFirstLastPara="1" rIns="91425" wrap="square" tIns="91425">
              <a:noAutofit/>
            </a:bodyPr>
            <a:lstStyle/>
            <a:p>
              <a:pPr indent="0" lvl="0" marL="0" rtl="0" algn="ctr">
                <a:spcBef>
                  <a:spcPts val="0"/>
                </a:spcBef>
                <a:spcAft>
                  <a:spcPts val="0"/>
                </a:spcAft>
                <a:buNone/>
              </a:pPr>
              <a:r>
                <a:rPr lang="en" sz="2500">
                  <a:solidFill>
                    <a:srgbClr val="FFFFFF"/>
                  </a:solidFill>
                </a:rPr>
                <a:t>S    H               N    E</a:t>
              </a:r>
              <a:endParaRPr sz="2500">
                <a:solidFill>
                  <a:srgbClr val="FFFFFF"/>
                </a:solidFill>
              </a:endParaRPr>
            </a:p>
          </p:txBody>
        </p:sp>
        <p:pic>
          <p:nvPicPr>
            <p:cNvPr id="187" name="Google Shape;187;p20"/>
            <p:cNvPicPr preferRelativeResize="0"/>
            <p:nvPr/>
          </p:nvPicPr>
          <p:blipFill>
            <a:blip r:embed="rId5">
              <a:alphaModFix/>
            </a:blip>
            <a:stretch>
              <a:fillRect/>
            </a:stretch>
          </p:blipFill>
          <p:spPr>
            <a:xfrm>
              <a:off x="6908888" y="101460"/>
              <a:ext cx="939920" cy="1036406"/>
            </a:xfrm>
            <a:prstGeom prst="rect">
              <a:avLst/>
            </a:prstGeom>
            <a:noFill/>
            <a:ln>
              <a:noFill/>
            </a:ln>
            <a:effectLst>
              <a:outerShdw blurRad="71438" rotWithShape="0" algn="bl" dir="2580001" dist="28575">
                <a:srgbClr val="000000">
                  <a:alpha val="25000"/>
                </a:srgbClr>
              </a:outerShdw>
            </a:effectLst>
          </p:spPr>
        </p:pic>
      </p:grpSp>
      <p:pic>
        <p:nvPicPr>
          <p:cNvPr id="188" name="Google Shape;188;p20"/>
          <p:cNvPicPr preferRelativeResize="0"/>
          <p:nvPr/>
        </p:nvPicPr>
        <p:blipFill>
          <a:blip r:embed="rId6">
            <a:alphaModFix/>
          </a:blip>
          <a:stretch>
            <a:fillRect/>
          </a:stretch>
        </p:blipFill>
        <p:spPr>
          <a:xfrm>
            <a:off x="4912465" y="3052750"/>
            <a:ext cx="2902123" cy="1474199"/>
          </a:xfrm>
          <a:prstGeom prst="rect">
            <a:avLst/>
          </a:prstGeom>
          <a:noFill/>
          <a:ln>
            <a:noFill/>
          </a:ln>
        </p:spPr>
      </p:pic>
      <p:sp>
        <p:nvSpPr>
          <p:cNvPr id="189" name="Google Shape;189;p20"/>
          <p:cNvSpPr txBox="1"/>
          <p:nvPr/>
        </p:nvSpPr>
        <p:spPr>
          <a:xfrm>
            <a:off x="5269875" y="2331720"/>
            <a:ext cx="2187300" cy="612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700">
                <a:solidFill>
                  <a:schemeClr val="dk1"/>
                </a:solidFill>
                <a:latin typeface="Montserrat"/>
                <a:ea typeface="Montserrat"/>
                <a:cs typeface="Montserrat"/>
                <a:sym typeface="Montserrat"/>
              </a:rPr>
              <a:t>Luci attenuate</a:t>
            </a:r>
            <a:endParaRPr sz="1700"/>
          </a:p>
        </p:txBody>
      </p:sp>
      <p:pic>
        <p:nvPicPr>
          <p:cNvPr id="190" name="Google Shape;190;p20"/>
          <p:cNvPicPr preferRelativeResize="0"/>
          <p:nvPr/>
        </p:nvPicPr>
        <p:blipFill>
          <a:blip r:embed="rId7">
            <a:alphaModFix/>
          </a:blip>
          <a:stretch>
            <a:fillRect/>
          </a:stretch>
        </p:blipFill>
        <p:spPr>
          <a:xfrm>
            <a:off x="8080248" y="3403475"/>
            <a:ext cx="816750" cy="816750"/>
          </a:xfrm>
          <a:prstGeom prst="rect">
            <a:avLst/>
          </a:prstGeom>
          <a:noFill/>
          <a:ln>
            <a:noFill/>
          </a:ln>
        </p:spPr>
      </p:pic>
      <p:pic>
        <p:nvPicPr>
          <p:cNvPr id="191" name="Google Shape;191;p20"/>
          <p:cNvPicPr preferRelativeResize="0"/>
          <p:nvPr/>
        </p:nvPicPr>
        <p:blipFill>
          <a:blip r:embed="rId8">
            <a:alphaModFix/>
          </a:blip>
          <a:stretch>
            <a:fillRect/>
          </a:stretch>
        </p:blipFill>
        <p:spPr>
          <a:xfrm>
            <a:off x="7976635" y="2529737"/>
            <a:ext cx="1023975" cy="1023975"/>
          </a:xfrm>
          <a:prstGeom prst="rect">
            <a:avLst/>
          </a:prstGeom>
          <a:noFill/>
          <a:ln>
            <a:noFill/>
          </a:ln>
        </p:spPr>
      </p:pic>
      <p:sp>
        <p:nvSpPr>
          <p:cNvPr id="192" name="Google Shape;192;p20"/>
          <p:cNvSpPr txBox="1"/>
          <p:nvPr/>
        </p:nvSpPr>
        <p:spPr>
          <a:xfrm>
            <a:off x="1214200" y="2331725"/>
            <a:ext cx="1686900" cy="612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chemeClr val="dk1"/>
                </a:solidFill>
                <a:latin typeface="Montserrat"/>
                <a:ea typeface="Montserrat"/>
                <a:cs typeface="Montserrat"/>
                <a:sym typeface="Montserrat"/>
              </a:rPr>
              <a:t>Telecamere a infrarossi</a:t>
            </a:r>
            <a:endParaRPr sz="1300"/>
          </a:p>
        </p:txBody>
      </p:sp>
      <p:pic>
        <p:nvPicPr>
          <p:cNvPr id="193" name="Google Shape;193;p20"/>
          <p:cNvPicPr preferRelativeResize="0"/>
          <p:nvPr/>
        </p:nvPicPr>
        <p:blipFill>
          <a:blip r:embed="rId9">
            <a:alphaModFix/>
          </a:blip>
          <a:stretch>
            <a:fillRect/>
          </a:stretch>
        </p:blipFill>
        <p:spPr>
          <a:xfrm>
            <a:off x="8122863" y="1408176"/>
            <a:ext cx="731521" cy="731521"/>
          </a:xfrm>
          <a:prstGeom prst="rect">
            <a:avLst/>
          </a:prstGeom>
          <a:noFill/>
          <a:ln>
            <a:noFill/>
          </a:ln>
        </p:spPr>
      </p:pic>
      <p:grpSp>
        <p:nvGrpSpPr>
          <p:cNvPr id="194" name="Google Shape;194;p20"/>
          <p:cNvGrpSpPr/>
          <p:nvPr/>
        </p:nvGrpSpPr>
        <p:grpSpPr>
          <a:xfrm>
            <a:off x="4702548" y="1400675"/>
            <a:ext cx="1408176" cy="802071"/>
            <a:chOff x="4702548" y="1400675"/>
            <a:chExt cx="1408176" cy="802071"/>
          </a:xfrm>
        </p:grpSpPr>
        <p:pic>
          <p:nvPicPr>
            <p:cNvPr id="195" name="Google Shape;195;p20"/>
            <p:cNvPicPr preferRelativeResize="0"/>
            <p:nvPr/>
          </p:nvPicPr>
          <p:blipFill>
            <a:blip r:embed="rId10">
              <a:alphaModFix/>
            </a:blip>
            <a:stretch>
              <a:fillRect/>
            </a:stretch>
          </p:blipFill>
          <p:spPr>
            <a:xfrm>
              <a:off x="5065776" y="1987863"/>
              <a:ext cx="763525" cy="214884"/>
            </a:xfrm>
            <a:prstGeom prst="rect">
              <a:avLst/>
            </a:prstGeom>
            <a:noFill/>
            <a:ln>
              <a:noFill/>
            </a:ln>
          </p:spPr>
        </p:pic>
        <p:pic>
          <p:nvPicPr>
            <p:cNvPr id="196" name="Google Shape;196;p20"/>
            <p:cNvPicPr preferRelativeResize="0"/>
            <p:nvPr/>
          </p:nvPicPr>
          <p:blipFill>
            <a:blip r:embed="rId11">
              <a:alphaModFix/>
            </a:blip>
            <a:stretch>
              <a:fillRect/>
            </a:stretch>
          </p:blipFill>
          <p:spPr>
            <a:xfrm>
              <a:off x="4702548" y="1400675"/>
              <a:ext cx="1408176" cy="548092"/>
            </a:xfrm>
            <a:prstGeom prst="rect">
              <a:avLst/>
            </a:prstGeom>
            <a:noFill/>
            <a:ln>
              <a:noFill/>
            </a:ln>
          </p:spPr>
        </p:pic>
      </p:grpSp>
      <p:grpSp>
        <p:nvGrpSpPr>
          <p:cNvPr id="197" name="Google Shape;197;p20"/>
          <p:cNvGrpSpPr/>
          <p:nvPr/>
        </p:nvGrpSpPr>
        <p:grpSpPr>
          <a:xfrm>
            <a:off x="6570223" y="1400675"/>
            <a:ext cx="1408176" cy="802071"/>
            <a:chOff x="6570223" y="1400675"/>
            <a:chExt cx="1408176" cy="802071"/>
          </a:xfrm>
        </p:grpSpPr>
        <p:pic>
          <p:nvPicPr>
            <p:cNvPr id="198" name="Google Shape;198;p20"/>
            <p:cNvPicPr preferRelativeResize="0"/>
            <p:nvPr/>
          </p:nvPicPr>
          <p:blipFill>
            <a:blip r:embed="rId11">
              <a:alphaModFix/>
            </a:blip>
            <a:stretch>
              <a:fillRect/>
            </a:stretch>
          </p:blipFill>
          <p:spPr>
            <a:xfrm>
              <a:off x="6570223" y="1400675"/>
              <a:ext cx="1408176" cy="548092"/>
            </a:xfrm>
            <a:prstGeom prst="rect">
              <a:avLst/>
            </a:prstGeom>
            <a:noFill/>
            <a:ln>
              <a:noFill/>
            </a:ln>
          </p:spPr>
        </p:pic>
        <p:pic>
          <p:nvPicPr>
            <p:cNvPr id="199" name="Google Shape;199;p20"/>
            <p:cNvPicPr preferRelativeResize="0"/>
            <p:nvPr/>
          </p:nvPicPr>
          <p:blipFill>
            <a:blip r:embed="rId10">
              <a:alphaModFix/>
            </a:blip>
            <a:stretch>
              <a:fillRect/>
            </a:stretch>
          </p:blipFill>
          <p:spPr>
            <a:xfrm>
              <a:off x="6912864" y="1987863"/>
              <a:ext cx="763525" cy="214884"/>
            </a:xfrm>
            <a:prstGeom prst="rect">
              <a:avLst/>
            </a:prstGeom>
            <a:noFill/>
            <a:ln>
              <a:noFill/>
            </a:ln>
          </p:spPr>
        </p:pic>
      </p:grpSp>
      <p:pic>
        <p:nvPicPr>
          <p:cNvPr id="200" name="Google Shape;200;p20"/>
          <p:cNvPicPr preferRelativeResize="0"/>
          <p:nvPr/>
        </p:nvPicPr>
        <p:blipFill rotWithShape="1">
          <a:blip r:embed="rId12">
            <a:alphaModFix/>
          </a:blip>
          <a:srcRect b="0" l="0" r="0" t="0"/>
          <a:stretch/>
        </p:blipFill>
        <p:spPr>
          <a:xfrm rot="7955641">
            <a:off x="2971291" y="2412427"/>
            <a:ext cx="799936" cy="450889"/>
          </a:xfrm>
          <a:prstGeom prst="rect">
            <a:avLst/>
          </a:prstGeom>
          <a:noFill/>
          <a:ln>
            <a:noFill/>
          </a:ln>
        </p:spPr>
      </p:pic>
      <p:pic>
        <p:nvPicPr>
          <p:cNvPr id="201" name="Google Shape;201;p20"/>
          <p:cNvPicPr preferRelativeResize="0"/>
          <p:nvPr/>
        </p:nvPicPr>
        <p:blipFill>
          <a:blip r:embed="rId13">
            <a:alphaModFix/>
          </a:blip>
          <a:stretch>
            <a:fillRect/>
          </a:stretch>
        </p:blipFill>
        <p:spPr>
          <a:xfrm rot="-5399833">
            <a:off x="8149680" y="2278337"/>
            <a:ext cx="420621" cy="143359"/>
          </a:xfrm>
          <a:prstGeom prst="rect">
            <a:avLst/>
          </a:prstGeom>
          <a:noFill/>
          <a:ln>
            <a:noFill/>
          </a:ln>
        </p:spPr>
      </p:pic>
      <p:pic>
        <p:nvPicPr>
          <p:cNvPr id="202" name="Google Shape;202;p20"/>
          <p:cNvPicPr preferRelativeResize="0"/>
          <p:nvPr/>
        </p:nvPicPr>
        <p:blipFill>
          <a:blip r:embed="rId13">
            <a:alphaModFix/>
          </a:blip>
          <a:stretch>
            <a:fillRect/>
          </a:stretch>
        </p:blipFill>
        <p:spPr>
          <a:xfrm rot="-5399833">
            <a:off x="8402980" y="2278337"/>
            <a:ext cx="420621" cy="14335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Funzionamento</a:t>
            </a:r>
            <a:endParaRPr b="1">
              <a:latin typeface="Montserrat"/>
              <a:ea typeface="Montserrat"/>
              <a:cs typeface="Montserrat"/>
              <a:sym typeface="Montserrat"/>
            </a:endParaRPr>
          </a:p>
        </p:txBody>
      </p:sp>
      <p:pic>
        <p:nvPicPr>
          <p:cNvPr id="208" name="Google Shape;208;p21"/>
          <p:cNvPicPr preferRelativeResize="0"/>
          <p:nvPr/>
        </p:nvPicPr>
        <p:blipFill>
          <a:blip r:embed="rId3">
            <a:alphaModFix/>
          </a:blip>
          <a:stretch>
            <a:fillRect/>
          </a:stretch>
        </p:blipFill>
        <p:spPr>
          <a:xfrm>
            <a:off x="1276772" y="1017727"/>
            <a:ext cx="1302165" cy="922794"/>
          </a:xfrm>
          <a:prstGeom prst="rect">
            <a:avLst/>
          </a:prstGeom>
          <a:noFill/>
          <a:ln>
            <a:noFill/>
          </a:ln>
        </p:spPr>
      </p:pic>
      <p:pic>
        <p:nvPicPr>
          <p:cNvPr id="209" name="Google Shape;209;p21"/>
          <p:cNvPicPr preferRelativeResize="0"/>
          <p:nvPr/>
        </p:nvPicPr>
        <p:blipFill>
          <a:blip r:embed="rId4">
            <a:alphaModFix/>
          </a:blip>
          <a:stretch>
            <a:fillRect/>
          </a:stretch>
        </p:blipFill>
        <p:spPr>
          <a:xfrm>
            <a:off x="1871305" y="1463617"/>
            <a:ext cx="1662216" cy="1108136"/>
          </a:xfrm>
          <a:prstGeom prst="rect">
            <a:avLst/>
          </a:prstGeom>
          <a:noFill/>
          <a:ln>
            <a:noFill/>
          </a:ln>
        </p:spPr>
      </p:pic>
      <p:grpSp>
        <p:nvGrpSpPr>
          <p:cNvPr id="210" name="Google Shape;210;p21"/>
          <p:cNvGrpSpPr/>
          <p:nvPr/>
        </p:nvGrpSpPr>
        <p:grpSpPr>
          <a:xfrm>
            <a:off x="5721801" y="101460"/>
            <a:ext cx="3314100" cy="1036406"/>
            <a:chOff x="5721801" y="101460"/>
            <a:chExt cx="3314100" cy="1036406"/>
          </a:xfrm>
        </p:grpSpPr>
        <p:sp>
          <p:nvSpPr>
            <p:cNvPr id="211" name="Google Shape;211;p21"/>
            <p:cNvSpPr txBox="1"/>
            <p:nvPr/>
          </p:nvSpPr>
          <p:spPr>
            <a:xfrm>
              <a:off x="5721801" y="255610"/>
              <a:ext cx="3314100" cy="325500"/>
            </a:xfrm>
            <a:prstGeom prst="rect">
              <a:avLst/>
            </a:prstGeom>
            <a:noFill/>
            <a:ln>
              <a:noFill/>
            </a:ln>
            <a:effectLst>
              <a:outerShdw blurRad="57150" rotWithShape="0" algn="bl" dir="5400000" dist="9525">
                <a:srgbClr val="000000">
                  <a:alpha val="50000"/>
                </a:srgbClr>
              </a:outerShdw>
              <a:reflection blurRad="0" dir="5400000" dist="190500" endA="0" fadeDir="5400012" kx="0" rotWithShape="0" algn="bl" stA="48000" stPos="0" sy="-100000" ky="0"/>
            </a:effectLst>
          </p:spPr>
          <p:txBody>
            <a:bodyPr anchorCtr="0" anchor="t" bIns="91425" lIns="91425" spcFirstLastPara="1" rIns="91425" wrap="square" tIns="91425">
              <a:noAutofit/>
            </a:bodyPr>
            <a:lstStyle/>
            <a:p>
              <a:pPr indent="0" lvl="0" marL="0" rtl="0" algn="ctr">
                <a:spcBef>
                  <a:spcPts val="0"/>
                </a:spcBef>
                <a:spcAft>
                  <a:spcPts val="0"/>
                </a:spcAft>
                <a:buNone/>
              </a:pPr>
              <a:r>
                <a:rPr lang="en" sz="2500">
                  <a:solidFill>
                    <a:srgbClr val="FFFFFF"/>
                  </a:solidFill>
                </a:rPr>
                <a:t>S    H               N    E</a:t>
              </a:r>
              <a:endParaRPr sz="2500">
                <a:solidFill>
                  <a:srgbClr val="FFFFFF"/>
                </a:solidFill>
              </a:endParaRPr>
            </a:p>
          </p:txBody>
        </p:sp>
        <p:pic>
          <p:nvPicPr>
            <p:cNvPr id="212" name="Google Shape;212;p21"/>
            <p:cNvPicPr preferRelativeResize="0"/>
            <p:nvPr/>
          </p:nvPicPr>
          <p:blipFill>
            <a:blip r:embed="rId5">
              <a:alphaModFix/>
            </a:blip>
            <a:stretch>
              <a:fillRect/>
            </a:stretch>
          </p:blipFill>
          <p:spPr>
            <a:xfrm>
              <a:off x="6908888" y="101460"/>
              <a:ext cx="939920" cy="1036406"/>
            </a:xfrm>
            <a:prstGeom prst="rect">
              <a:avLst/>
            </a:prstGeom>
            <a:noFill/>
            <a:ln>
              <a:noFill/>
            </a:ln>
            <a:effectLst>
              <a:outerShdw blurRad="71438" rotWithShape="0" algn="bl" dir="2580001" dist="28575">
                <a:srgbClr val="000000">
                  <a:alpha val="25000"/>
                </a:srgbClr>
              </a:outerShdw>
            </a:effectLst>
          </p:spPr>
        </p:pic>
      </p:grpSp>
      <p:pic>
        <p:nvPicPr>
          <p:cNvPr id="213" name="Google Shape;213;p21"/>
          <p:cNvPicPr preferRelativeResize="0"/>
          <p:nvPr/>
        </p:nvPicPr>
        <p:blipFill>
          <a:blip r:embed="rId6">
            <a:alphaModFix/>
          </a:blip>
          <a:stretch>
            <a:fillRect/>
          </a:stretch>
        </p:blipFill>
        <p:spPr>
          <a:xfrm>
            <a:off x="4912465" y="3052750"/>
            <a:ext cx="2902123" cy="1474199"/>
          </a:xfrm>
          <a:prstGeom prst="rect">
            <a:avLst/>
          </a:prstGeom>
          <a:noFill/>
          <a:ln>
            <a:noFill/>
          </a:ln>
        </p:spPr>
      </p:pic>
      <p:sp>
        <p:nvSpPr>
          <p:cNvPr id="214" name="Google Shape;214;p21"/>
          <p:cNvSpPr txBox="1"/>
          <p:nvPr/>
        </p:nvSpPr>
        <p:spPr>
          <a:xfrm>
            <a:off x="4766188" y="2333038"/>
            <a:ext cx="3194700" cy="612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700">
                <a:solidFill>
                  <a:schemeClr val="dk1"/>
                </a:solidFill>
                <a:latin typeface="Montserrat"/>
                <a:ea typeface="Montserrat"/>
                <a:cs typeface="Montserrat"/>
                <a:sym typeface="Montserrat"/>
              </a:rPr>
              <a:t>Luci accese selettivamente</a:t>
            </a:r>
            <a:endParaRPr sz="1700"/>
          </a:p>
        </p:txBody>
      </p:sp>
      <p:pic>
        <p:nvPicPr>
          <p:cNvPr id="215" name="Google Shape;215;p21"/>
          <p:cNvPicPr preferRelativeResize="0"/>
          <p:nvPr/>
        </p:nvPicPr>
        <p:blipFill>
          <a:blip r:embed="rId7">
            <a:alphaModFix/>
          </a:blip>
          <a:stretch>
            <a:fillRect/>
          </a:stretch>
        </p:blipFill>
        <p:spPr>
          <a:xfrm>
            <a:off x="8026125" y="2629025"/>
            <a:ext cx="922800" cy="922800"/>
          </a:xfrm>
          <a:prstGeom prst="rect">
            <a:avLst/>
          </a:prstGeom>
          <a:noFill/>
          <a:ln>
            <a:noFill/>
          </a:ln>
        </p:spPr>
      </p:pic>
      <p:pic>
        <p:nvPicPr>
          <p:cNvPr id="216" name="Google Shape;216;p21"/>
          <p:cNvPicPr preferRelativeResize="0"/>
          <p:nvPr/>
        </p:nvPicPr>
        <p:blipFill>
          <a:blip r:embed="rId8">
            <a:alphaModFix/>
          </a:blip>
          <a:stretch>
            <a:fillRect/>
          </a:stretch>
        </p:blipFill>
        <p:spPr>
          <a:xfrm>
            <a:off x="8262238" y="2865129"/>
            <a:ext cx="450585" cy="450600"/>
          </a:xfrm>
          <a:prstGeom prst="rect">
            <a:avLst/>
          </a:prstGeom>
          <a:noFill/>
          <a:ln>
            <a:noFill/>
          </a:ln>
        </p:spPr>
      </p:pic>
      <p:sp>
        <p:nvSpPr>
          <p:cNvPr id="217" name="Google Shape;217;p21"/>
          <p:cNvSpPr txBox="1"/>
          <p:nvPr/>
        </p:nvSpPr>
        <p:spPr>
          <a:xfrm>
            <a:off x="1214200" y="2331725"/>
            <a:ext cx="1686900" cy="612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chemeClr val="dk1"/>
                </a:solidFill>
                <a:latin typeface="Montserrat"/>
                <a:ea typeface="Montserrat"/>
                <a:cs typeface="Montserrat"/>
                <a:sym typeface="Montserrat"/>
              </a:rPr>
              <a:t>Telecamere a infrarossi</a:t>
            </a:r>
            <a:endParaRPr sz="1300"/>
          </a:p>
        </p:txBody>
      </p:sp>
      <p:pic>
        <p:nvPicPr>
          <p:cNvPr id="218" name="Google Shape;218;p21"/>
          <p:cNvPicPr preferRelativeResize="0"/>
          <p:nvPr/>
        </p:nvPicPr>
        <p:blipFill>
          <a:blip r:embed="rId9">
            <a:alphaModFix/>
          </a:blip>
          <a:stretch>
            <a:fillRect/>
          </a:stretch>
        </p:blipFill>
        <p:spPr>
          <a:xfrm>
            <a:off x="8122863" y="1408176"/>
            <a:ext cx="731521" cy="731521"/>
          </a:xfrm>
          <a:prstGeom prst="rect">
            <a:avLst/>
          </a:prstGeom>
          <a:noFill/>
          <a:ln>
            <a:noFill/>
          </a:ln>
        </p:spPr>
      </p:pic>
      <p:grpSp>
        <p:nvGrpSpPr>
          <p:cNvPr id="219" name="Google Shape;219;p21"/>
          <p:cNvGrpSpPr/>
          <p:nvPr/>
        </p:nvGrpSpPr>
        <p:grpSpPr>
          <a:xfrm>
            <a:off x="4702548" y="1400675"/>
            <a:ext cx="1408176" cy="802071"/>
            <a:chOff x="4702548" y="1400675"/>
            <a:chExt cx="1408176" cy="802071"/>
          </a:xfrm>
        </p:grpSpPr>
        <p:pic>
          <p:nvPicPr>
            <p:cNvPr id="220" name="Google Shape;220;p21"/>
            <p:cNvPicPr preferRelativeResize="0"/>
            <p:nvPr/>
          </p:nvPicPr>
          <p:blipFill>
            <a:blip r:embed="rId10">
              <a:alphaModFix/>
            </a:blip>
            <a:stretch>
              <a:fillRect/>
            </a:stretch>
          </p:blipFill>
          <p:spPr>
            <a:xfrm>
              <a:off x="5065776" y="1987863"/>
              <a:ext cx="763525" cy="214884"/>
            </a:xfrm>
            <a:prstGeom prst="rect">
              <a:avLst/>
            </a:prstGeom>
            <a:noFill/>
            <a:ln>
              <a:noFill/>
            </a:ln>
          </p:spPr>
        </p:pic>
        <p:pic>
          <p:nvPicPr>
            <p:cNvPr id="221" name="Google Shape;221;p21"/>
            <p:cNvPicPr preferRelativeResize="0"/>
            <p:nvPr/>
          </p:nvPicPr>
          <p:blipFill>
            <a:blip r:embed="rId11">
              <a:alphaModFix/>
            </a:blip>
            <a:stretch>
              <a:fillRect/>
            </a:stretch>
          </p:blipFill>
          <p:spPr>
            <a:xfrm>
              <a:off x="4702548" y="1400675"/>
              <a:ext cx="1408176" cy="548092"/>
            </a:xfrm>
            <a:prstGeom prst="rect">
              <a:avLst/>
            </a:prstGeom>
            <a:noFill/>
            <a:ln>
              <a:noFill/>
            </a:ln>
          </p:spPr>
        </p:pic>
      </p:grpSp>
      <p:pic>
        <p:nvPicPr>
          <p:cNvPr id="222" name="Google Shape;222;p21"/>
          <p:cNvPicPr preferRelativeResize="0"/>
          <p:nvPr/>
        </p:nvPicPr>
        <p:blipFill>
          <a:blip r:embed="rId11">
            <a:alphaModFix/>
          </a:blip>
          <a:stretch>
            <a:fillRect/>
          </a:stretch>
        </p:blipFill>
        <p:spPr>
          <a:xfrm>
            <a:off x="6570223" y="1400675"/>
            <a:ext cx="1408176" cy="548092"/>
          </a:xfrm>
          <a:prstGeom prst="rect">
            <a:avLst/>
          </a:prstGeom>
          <a:noFill/>
          <a:ln>
            <a:noFill/>
          </a:ln>
        </p:spPr>
      </p:pic>
      <p:pic>
        <p:nvPicPr>
          <p:cNvPr id="223" name="Google Shape;223;p21"/>
          <p:cNvPicPr preferRelativeResize="0"/>
          <p:nvPr/>
        </p:nvPicPr>
        <p:blipFill rotWithShape="1">
          <a:blip r:embed="rId12">
            <a:alphaModFix/>
          </a:blip>
          <a:srcRect b="0" l="0" r="0" t="0"/>
          <a:stretch/>
        </p:blipFill>
        <p:spPr>
          <a:xfrm rot="7955641">
            <a:off x="2971291" y="2412427"/>
            <a:ext cx="799936" cy="450889"/>
          </a:xfrm>
          <a:prstGeom prst="rect">
            <a:avLst/>
          </a:prstGeom>
          <a:noFill/>
          <a:ln>
            <a:noFill/>
          </a:ln>
        </p:spPr>
      </p:pic>
      <p:pic>
        <p:nvPicPr>
          <p:cNvPr id="224" name="Google Shape;224;p21"/>
          <p:cNvPicPr preferRelativeResize="0"/>
          <p:nvPr/>
        </p:nvPicPr>
        <p:blipFill>
          <a:blip r:embed="rId13">
            <a:alphaModFix/>
          </a:blip>
          <a:stretch>
            <a:fillRect/>
          </a:stretch>
        </p:blipFill>
        <p:spPr>
          <a:xfrm rot="-5399833">
            <a:off x="8149680" y="2278337"/>
            <a:ext cx="420621" cy="143359"/>
          </a:xfrm>
          <a:prstGeom prst="rect">
            <a:avLst/>
          </a:prstGeom>
          <a:noFill/>
          <a:ln>
            <a:noFill/>
          </a:ln>
        </p:spPr>
      </p:pic>
      <p:pic>
        <p:nvPicPr>
          <p:cNvPr id="225" name="Google Shape;225;p21"/>
          <p:cNvPicPr preferRelativeResize="0"/>
          <p:nvPr/>
        </p:nvPicPr>
        <p:blipFill>
          <a:blip r:embed="rId13">
            <a:alphaModFix/>
          </a:blip>
          <a:stretch>
            <a:fillRect/>
          </a:stretch>
        </p:blipFill>
        <p:spPr>
          <a:xfrm rot="-5399833">
            <a:off x="8402980" y="2278337"/>
            <a:ext cx="420621" cy="14335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